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74.xml.rels" ContentType="application/vnd.openxmlformats-package.relationships+xml"/>
  <Override PartName="/ppt/slideMasters/_rels/slideMaster7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Layouts/_rels/slideLayout33.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26.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25.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27.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13.xml.rels" ContentType="application/vnd.openxmlformats-package.relationships+xml"/>
  <Override PartName="/ppt/slideLayouts/_rels/slideLayout30.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2.xml.rels" ContentType="application/vnd.openxmlformats-package.relationships+xml"/>
  <Override PartName="/ppt/slideLayouts/_rels/slideLayout28.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slideLayout26.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25.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7.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1.xml" ContentType="application/vnd.openxmlformats-officedocument.presentationml.slideLayout+xml"/>
  <Override PartName="/ppt/slideLayouts/slideLayout36.xml" ContentType="application/vnd.openxmlformats-officedocument.presentationml.slideLayout+xml"/>
  <Override PartName="/ppt/slideLayouts/slideLayout19.xml" ContentType="application/vnd.openxmlformats-officedocument.presentationml.slideLayout+xml"/>
  <Override PartName="/ppt/slideLayouts/slideLayout27.xml" ContentType="application/vnd.openxmlformats-officedocument.presentationml.slideLayout+xml"/>
  <Override PartName="/ppt/slideLayouts/slideLayout14.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15.xml" ContentType="application/vnd.openxmlformats-officedocument.presentationml.slideLayout+xml"/>
  <Override PartName="/ppt/slideLayouts/slideLayout32.xml" ContentType="application/vnd.openxmlformats-officedocument.presentationml.slideLayout+xml"/>
  <Override PartName="/ppt/slideLayouts/slideLayout16.xml" ContentType="application/vnd.openxmlformats-officedocument.presentationml.slideLayout+xml"/>
  <Override PartName="/ppt/slideLayouts/slideLayout33.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media/image13.png" ContentType="image/png"/>
  <Override PartName="/ppt/media/image15.png" ContentType="image/png"/>
  <Override PartName="/ppt/media/image14.png" ContentType="image/png"/>
  <Override PartName="/ppt/media/image1.png" ContentType="image/png"/>
  <Override PartName="/ppt/media/image2.png" ContentType="image/png"/>
  <Override PartName="/ppt/media/image3.jpeg" ContentType="image/jpeg"/>
  <Override PartName="/ppt/media/image6.png" ContentType="image/png"/>
  <Override PartName="/ppt/media/image4.png" ContentType="image/png"/>
  <Override PartName="/ppt/media/image5.png" ContentType="image/png"/>
  <Override PartName="/ppt/media/image11.png" ContentType="image/png"/>
  <Override PartName="/ppt/media/image8.jpeg" ContentType="image/jpeg"/>
  <Override PartName="/ppt/media/image9.png" ContentType="image/png"/>
  <Override PartName="/ppt/media/image10.png" ContentType="image/png"/>
  <Override PartName="/ppt/media/image7.png" ContentType="image/png"/>
  <Override PartName="/ppt/media/image12.png" ContentType="image/png"/>
  <Override PartName="/ppt/slides/_rels/slide30.xml.rels" ContentType="application/vnd.openxmlformats-package.relationships+xml"/>
  <Override PartName="/ppt/slides/_rels/slide73.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11.xml.rels" ContentType="application/vnd.openxmlformats-package.relationships+xml"/>
  <Override PartName="/ppt/slides/_rels/slide54.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28.xml.rels" ContentType="application/vnd.openxmlformats-package.relationships+xml"/>
  <Override PartName="/ppt/slides/_rels/slide62.xml.rels" ContentType="application/vnd.openxmlformats-package.relationships+xml"/>
  <Override PartName="/ppt/slides/_rels/slide60.xml.rels" ContentType="application/vnd.openxmlformats-package.relationships+xml"/>
  <Override PartName="/ppt/slides/_rels/slide43.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52.xml.rels" ContentType="application/vnd.openxmlformats-package.relationships+xml"/>
  <Override PartName="/ppt/slides/_rels/slide35.xml.rels" ContentType="application/vnd.openxmlformats-package.relationships+xml"/>
  <Override PartName="/ppt/slides/_rels/slide18.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2.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59.xml.rels" ContentType="application/vnd.openxmlformats-package.relationships+xml"/>
  <Override PartName="/ppt/slides/_rels/slide16.xml.rels" ContentType="application/vnd.openxmlformats-package.relationships+xml"/>
  <Override PartName="/ppt/slides/_rels/slide50.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40.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74.xml.rels" ContentType="application/vnd.openxmlformats-package.relationships+xml"/>
  <Override PartName="/ppt/slides/_rels/slide31.xml.rels" ContentType="application/vnd.openxmlformats-package.relationships+xml"/>
  <Override PartName="/ppt/slides/_rels/slide57.xml.rels" ContentType="application/vnd.openxmlformats-package.relationships+xml"/>
  <Override PartName="/ppt/slides/_rels/slide14.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74.xml" ContentType="application/vnd.openxmlformats-officedocument.presentationml.slide+xml"/>
  <Override PartName="/ppt/slides/slide31.xml" ContentType="application/vnd.openxmlformats-officedocument.presentationml.slide+xml"/>
  <Override PartName="/ppt/slides/slide57.xml" ContentType="application/vnd.openxmlformats-officedocument.presentationml.slide+xml"/>
  <Override PartName="/ppt/slides/slide14.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73.xml" ContentType="application/vnd.openxmlformats-officedocument.presentationml.slide+xml"/>
  <Override PartName="/ppt/slides/slide30.xml" ContentType="application/vnd.openxmlformats-officedocument.presentationml.slid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73.xml"/><Relationship Id="rId4" Type="http://schemas.openxmlformats.org/officeDocument/2006/relationships/slideMaster" Target="slideMasters/slideMaster7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lang="en-US" sz="1300" spc="-1" strike="noStrike">
                <a:solidFill>
                  <a:srgbClr val="000000"/>
                </a:solidFill>
                <a:latin typeface="DejaVu Sans"/>
                <a:ea typeface="DejaVu Sans"/>
              </a:defRPr>
            </a:pPr>
            <a:r>
              <a:rPr b="0" lang="en-US" sz="1300" spc="-1" strike="noStrike">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71634564"/>
        <c:axId val="96634104"/>
      </c:barChart>
      <c:catAx>
        <c:axId val="71634564"/>
        <c:scaling>
          <c:orientation val="minMax"/>
        </c:scaling>
        <c:delete val="0"/>
        <c:axPos val="b"/>
        <c:title>
          <c:tx>
            <c:rich>
              <a:bodyPr rot="-540000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96634104"/>
        <c:crosses val="autoZero"/>
        <c:auto val="1"/>
        <c:lblAlgn val="ctr"/>
        <c:lblOffset val="100"/>
        <c:noMultiLvlLbl val="0"/>
      </c:catAx>
      <c:valAx>
        <c:axId val="96634104"/>
        <c:scaling>
          <c:orientation val="minMax"/>
        </c:scaling>
        <c:delete val="0"/>
        <c:axPos val="l"/>
        <c:title>
          <c:tx>
            <c:rich>
              <a:bodyPr rot="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71634564"/>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7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7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0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de-DE" sz="1800" spc="-1" strike="noStrike">
              <a:solidFill>
                <a:schemeClr val="dk1"/>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de-DE" sz="2800" spc="-1" strike="noStrike">
              <a:solidFill>
                <a:schemeClr val="dk1"/>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7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74.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3800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2E6527C2-157A-4B72-8DE1-5060EEBDBB63}"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1920" cy="541800"/>
          </a:xfrm>
          <a:prstGeom prst="rect">
            <a:avLst/>
          </a:prstGeom>
          <a:ln w="0">
            <a:noFill/>
          </a:ln>
        </p:spPr>
      </p:pic>
      <p:pic>
        <p:nvPicPr>
          <p:cNvPr id="4" name="Grafik 2" descr=""/>
          <p:cNvPicPr/>
          <p:nvPr/>
        </p:nvPicPr>
        <p:blipFill>
          <a:blip r:embed="rId3"/>
          <a:stretch/>
        </p:blipFill>
        <p:spPr>
          <a:xfrm>
            <a:off x="7430400" y="134640"/>
            <a:ext cx="3677760" cy="493920"/>
          </a:xfrm>
          <a:prstGeom prst="rect">
            <a:avLst/>
          </a:prstGeom>
          <a:ln w="0">
            <a:noFill/>
          </a:ln>
        </p:spPr>
      </p:pic>
      <p:sp>
        <p:nvSpPr>
          <p:cNvPr id="5" name="CustomShape 4"/>
          <p:cNvSpPr/>
          <p:nvPr/>
        </p:nvSpPr>
        <p:spPr>
          <a:xfrm>
            <a:off x="912240" y="1268280"/>
            <a:ext cx="918792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21080" cy="68299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7" name="CustomShape 160"/>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de-DE" sz="1800" spc="-1" strike="noStrike">
                <a:solidFill>
                  <a:schemeClr val="dk1"/>
                </a:solidFill>
                <a:latin typeface="Arial"/>
              </a:rPr>
              <a:t>Click to edit the title text format</a:t>
            </a:r>
            <a:endParaRPr b="0" lang="de-DE" sz="1800" spc="-1" strike="noStrike">
              <a:solidFill>
                <a:schemeClr val="dk1"/>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de-DE" sz="2800" spc="-1" strike="noStrike">
                <a:solidFill>
                  <a:schemeClr val="dk1"/>
                </a:solidFill>
                <a:latin typeface="Arial"/>
              </a:rPr>
              <a:t>Click to edit the outline text format</a:t>
            </a:r>
            <a:endParaRPr b="0" lang="de-DE" sz="2800" spc="-1" strike="noStrike">
              <a:solidFill>
                <a:schemeClr val="dk1"/>
              </a:solidFill>
              <a:latin typeface="Arial"/>
            </a:endParaRPr>
          </a:p>
          <a:p>
            <a:pPr lvl="1" marL="864000" indent="-324000">
              <a:lnSpc>
                <a:spcPct val="90000"/>
              </a:lnSpc>
              <a:spcBef>
                <a:spcPts val="1134"/>
              </a:spcBef>
              <a:buClr>
                <a:srgbClr val="000000"/>
              </a:buClr>
              <a:buSzPct val="75000"/>
              <a:buFont typeface="Symbol" charset="2"/>
              <a:buChar char=""/>
            </a:pPr>
            <a:r>
              <a:rPr b="0" lang="de-DE" sz="2000" spc="-1" strike="noStrike">
                <a:solidFill>
                  <a:schemeClr val="dk1"/>
                </a:solidFill>
                <a:latin typeface="Arial"/>
              </a:rPr>
              <a:t>Second Outline Level</a:t>
            </a:r>
            <a:endParaRPr b="0" lang="de-DE" sz="2000" spc="-1" strike="noStrike">
              <a:solidFill>
                <a:schemeClr val="dk1"/>
              </a:solidFill>
              <a:latin typeface="Arial"/>
            </a:endParaRPr>
          </a:p>
          <a:p>
            <a:pPr lvl="2" marL="1296000" indent="-288000">
              <a:lnSpc>
                <a:spcPct val="90000"/>
              </a:lnSpc>
              <a:spcBef>
                <a:spcPts val="850"/>
              </a:spcBef>
              <a:buClr>
                <a:srgbClr val="000000"/>
              </a:buClr>
              <a:buSzPct val="45000"/>
              <a:buFont typeface="Wingdings" charset="2"/>
              <a:buChar char=""/>
            </a:pPr>
            <a:r>
              <a:rPr b="0" lang="de-DE" sz="1800" spc="-1" strike="noStrike">
                <a:solidFill>
                  <a:schemeClr val="dk1"/>
                </a:solidFill>
                <a:latin typeface="Arial"/>
              </a:rPr>
              <a:t>Third Outline Level</a:t>
            </a:r>
            <a:endParaRPr b="0" lang="de-DE" sz="1800" spc="-1" strike="noStrike">
              <a:solidFill>
                <a:schemeClr val="dk1"/>
              </a:solidFill>
              <a:latin typeface="Arial"/>
            </a:endParaRPr>
          </a:p>
          <a:p>
            <a:pPr lvl="3" marL="1728000" indent="-216000">
              <a:lnSpc>
                <a:spcPct val="90000"/>
              </a:lnSpc>
              <a:spcBef>
                <a:spcPts val="567"/>
              </a:spcBef>
              <a:buClr>
                <a:srgbClr val="000000"/>
              </a:buClr>
              <a:buSzPct val="75000"/>
              <a:buFont typeface="Symbol" charset="2"/>
              <a:buChar char=""/>
            </a:pPr>
            <a:r>
              <a:rPr b="0" lang="de-DE" sz="1800" spc="-1" strike="noStrike">
                <a:solidFill>
                  <a:schemeClr val="dk1"/>
                </a:solidFill>
                <a:latin typeface="Arial"/>
              </a:rPr>
              <a:t>Fourth Outline Level</a:t>
            </a:r>
            <a:endParaRPr b="0" lang="de-DE" sz="1800" spc="-1" strike="noStrike">
              <a:solidFill>
                <a:schemeClr val="dk1"/>
              </a:solidFill>
              <a:latin typeface="Arial"/>
            </a:endParaRPr>
          </a:p>
          <a:p>
            <a:pPr lvl="4" marL="2160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Fifth Outline Level</a:t>
            </a:r>
            <a:endParaRPr b="0" lang="de-DE" sz="2000" spc="-1" strike="noStrike">
              <a:solidFill>
                <a:schemeClr val="dk1"/>
              </a:solidFill>
              <a:latin typeface="Arial"/>
            </a:endParaRPr>
          </a:p>
          <a:p>
            <a:pPr lvl="5" marL="2592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Sixth Outline Level</a:t>
            </a:r>
            <a:endParaRPr b="0" lang="de-DE" sz="2000" spc="-1" strike="noStrike">
              <a:solidFill>
                <a:schemeClr val="dk1"/>
              </a:solidFill>
              <a:latin typeface="Arial"/>
            </a:endParaRPr>
          </a:p>
          <a:p>
            <a:pPr lvl="6" marL="3024000" indent="-216000">
              <a:lnSpc>
                <a:spcPct val="90000"/>
              </a:lnSpc>
              <a:spcBef>
                <a:spcPts val="283"/>
              </a:spcBef>
              <a:buClr>
                <a:srgbClr val="000000"/>
              </a:buClr>
              <a:buSzPct val="45000"/>
              <a:buFont typeface="Wingdings" charset="2"/>
              <a:buChar char=""/>
            </a:pPr>
            <a:r>
              <a:rPr b="0" lang="de-DE" sz="2000" spc="-1" strike="noStrike">
                <a:solidFill>
                  <a:schemeClr val="dk1"/>
                </a:solidFill>
                <a:latin typeface="Arial"/>
              </a:rPr>
              <a:t>Seventh Outline Level</a:t>
            </a:r>
            <a:endParaRPr b="0" lang="de-DE"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7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a typeface="DejaVu Sans"/>
            </a:endParaRPr>
          </a:p>
        </p:txBody>
      </p:sp>
      <p:sp>
        <p:nvSpPr>
          <p:cNvPr id="47"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10DADC9-AEFA-437F-8C73-2E5273AEBE7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2280" cy="542160"/>
          </a:xfrm>
          <a:prstGeom prst="rect">
            <a:avLst/>
          </a:prstGeom>
          <a:ln w="0">
            <a:noFill/>
          </a:ln>
        </p:spPr>
      </p:pic>
      <p:pic>
        <p:nvPicPr>
          <p:cNvPr id="50" name="Grafik 2" descr=""/>
          <p:cNvPicPr/>
          <p:nvPr/>
        </p:nvPicPr>
        <p:blipFill>
          <a:blip r:embed="rId3"/>
          <a:stretch/>
        </p:blipFill>
        <p:spPr>
          <a:xfrm>
            <a:off x="7430400" y="134640"/>
            <a:ext cx="3678120" cy="494280"/>
          </a:xfrm>
          <a:prstGeom prst="rect">
            <a:avLst/>
          </a:prstGeom>
          <a:ln w="0">
            <a:noFill/>
          </a:ln>
        </p:spPr>
      </p:pic>
      <p:sp>
        <p:nvSpPr>
          <p:cNvPr id="51" name="CustomShape 4"/>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a typeface="DejaVu Sans"/>
            </a:endParaRPr>
          </a:p>
        </p:txBody>
      </p:sp>
      <p:sp>
        <p:nvSpPr>
          <p:cNvPr id="52" name="CustomShape 5"/>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a typeface="DejaVu Sans"/>
            </a:endParaRPr>
          </a:p>
        </p:txBody>
      </p:sp>
      <p:sp>
        <p:nvSpPr>
          <p:cNvPr id="53" name="CustomShape 160"/>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7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a typeface="DejaVu Sans"/>
            </a:endParaRPr>
          </a:p>
        </p:txBody>
      </p:sp>
      <p:sp>
        <p:nvSpPr>
          <p:cNvPr id="93" name="CustomShape 2"/>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E2CBD05-61A6-4165-8208-208EA825560E}"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94" name="CustomShape 3"/>
          <p:cNvSpPr/>
          <p:nvPr/>
        </p:nvSpPr>
        <p:spPr>
          <a:xfrm>
            <a:off x="912240" y="1268280"/>
            <a:ext cx="9188280" cy="3416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32280" cy="542160"/>
          </a:xfrm>
          <a:prstGeom prst="rect">
            <a:avLst/>
          </a:prstGeom>
          <a:ln w="0">
            <a:noFill/>
          </a:ln>
        </p:spPr>
      </p:pic>
      <p:pic>
        <p:nvPicPr>
          <p:cNvPr id="96" name="Grafik 2" descr=""/>
          <p:cNvPicPr/>
          <p:nvPr/>
        </p:nvPicPr>
        <p:blipFill>
          <a:blip r:embed="rId3"/>
          <a:stretch/>
        </p:blipFill>
        <p:spPr>
          <a:xfrm>
            <a:off x="7430400" y="134640"/>
            <a:ext cx="3678120" cy="494280"/>
          </a:xfrm>
          <a:prstGeom prst="rect">
            <a:avLst/>
          </a:prstGeom>
          <a:ln w="0">
            <a:noFill/>
          </a:ln>
        </p:spPr>
      </p:pic>
      <p:sp>
        <p:nvSpPr>
          <p:cNvPr id="97" name="CustomShape 4"/>
          <p:cNvSpPr/>
          <p:nvPr/>
        </p:nvSpPr>
        <p:spPr>
          <a:xfrm>
            <a:off x="11444760" y="0"/>
            <a:ext cx="721440" cy="68302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a typeface="DejaVu Sans"/>
            </a:endParaRPr>
          </a:p>
        </p:txBody>
      </p:sp>
      <p:sp>
        <p:nvSpPr>
          <p:cNvPr id="98" name="CustomShape 5"/>
          <p:cNvSpPr/>
          <p:nvPr/>
        </p:nvSpPr>
        <p:spPr>
          <a:xfrm>
            <a:off x="11438640" y="6453360"/>
            <a:ext cx="7383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967B72B-1132-4EC0-A0DF-5745A3C84AA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99" name="CustomShape 160"/>
          <p:cNvSpPr/>
          <p:nvPr/>
        </p:nvSpPr>
        <p:spPr>
          <a:xfrm>
            <a:off x="0" y="6642720"/>
            <a:ext cx="121788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GB" sz="800" spc="-1" strike="noStrike">
              <a:solidFill>
                <a:srgbClr val="000000"/>
              </a:solidFill>
              <a:latin typeface="Arial"/>
            </a:endParaRPr>
          </a:p>
        </p:txBody>
      </p:sp>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0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25.xml"/>
</Relationships>
</file>

<file path=ppt/slides/_rels/slide2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3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xml"/>
</Relationships>
</file>

<file path=ppt/slides/_rels/slide3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3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3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5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5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52.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3.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4.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5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5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xml"/>
</Relationships>
</file>

<file path=ppt/slides/_rels/slide5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xml"/>
</Relationships>
</file>

<file path=ppt/slides/_rels/slide5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1.xml"/><Relationship Id="rId3" Type="http://schemas.openxmlformats.org/officeDocument/2006/relationships/slideLayout" Target="../slideLayouts/slideLayout1.xml"/>
</Relationships>
</file>

<file path=ppt/slides/_rels/slide6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6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xml"/>
</Relationships>
</file>

<file path=ppt/slides/_rels/slide6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xml"/>
</Relationships>
</file>

<file path=ppt/slides/_rels/slide6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7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7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CustomShape 163"/>
          <p:cNvSpPr/>
          <p:nvPr/>
        </p:nvSpPr>
        <p:spPr>
          <a:xfrm>
            <a:off x="527400" y="1412640"/>
            <a:ext cx="10341360" cy="112788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GB" sz="3200" spc="-1" strike="noStrike">
              <a:solidFill>
                <a:srgbClr val="000000"/>
              </a:solidFill>
              <a:latin typeface="Arial"/>
            </a:endParaRPr>
          </a:p>
        </p:txBody>
      </p:sp>
      <p:sp>
        <p:nvSpPr>
          <p:cNvPr id="139" name="CustomShape 164"/>
          <p:cNvSpPr/>
          <p:nvPr/>
        </p:nvSpPr>
        <p:spPr>
          <a:xfrm>
            <a:off x="527400" y="2852640"/>
            <a:ext cx="10341360" cy="23486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 (Clausthal)</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 (Clausthal)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167" name="CustomShape 2"/>
          <p:cNvSpPr/>
          <p:nvPr/>
        </p:nvSpPr>
        <p:spPr>
          <a:xfrm>
            <a:off x="335520" y="1268280"/>
            <a:ext cx="107305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GB" sz="1800" spc="-1" strike="noStrike">
              <a:solidFill>
                <a:srgbClr val="000000"/>
              </a:solidFill>
              <a:latin typeface="Arial"/>
            </a:endParaRPr>
          </a:p>
        </p:txBody>
      </p:sp>
      <p:sp>
        <p:nvSpPr>
          <p:cNvPr id="168"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ISO 14040 &amp; ISO 14044</a:t>
            </a:r>
            <a:endParaRPr b="0" lang="en-GB" sz="2200" spc="-1" strike="noStrike">
              <a:solidFill>
                <a:srgbClr val="000000"/>
              </a:solidFill>
              <a:latin typeface="Arial"/>
            </a:endParaRPr>
          </a:p>
        </p:txBody>
      </p:sp>
      <p:sp>
        <p:nvSpPr>
          <p:cNvPr id="169" name="CustomShape 4"/>
          <p:cNvSpPr/>
          <p:nvPr/>
        </p:nvSpPr>
        <p:spPr>
          <a:xfrm>
            <a:off x="274320" y="6219360"/>
            <a:ext cx="106862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70"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71" name="CustomShape 175"/>
          <p:cNvSpPr/>
          <p:nvPr/>
        </p:nvSpPr>
        <p:spPr>
          <a:xfrm>
            <a:off x="10228680" y="7520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173" name="CustomShape 2"/>
          <p:cNvSpPr/>
          <p:nvPr/>
        </p:nvSpPr>
        <p:spPr>
          <a:xfrm>
            <a:off x="335520" y="1268280"/>
            <a:ext cx="53650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endParaRPr b="0" lang="en-GB"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GB" sz="1800" spc="-1" strike="noStrike">
              <a:solidFill>
                <a:srgbClr val="000000"/>
              </a:solidFill>
              <a:latin typeface="Arial"/>
            </a:endParaRPr>
          </a:p>
        </p:txBody>
      </p:sp>
      <p:sp>
        <p:nvSpPr>
          <p:cNvPr id="174"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Commission Report </a:t>
            </a:r>
            <a:endParaRPr b="0" lang="en-GB" sz="2200" spc="-1" strike="noStrike">
              <a:solidFill>
                <a:srgbClr val="000000"/>
              </a:solidFill>
              <a:latin typeface="Arial"/>
            </a:endParaRPr>
          </a:p>
        </p:txBody>
      </p:sp>
      <p:sp>
        <p:nvSpPr>
          <p:cNvPr id="175"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6" name="Grafik 305" descr=""/>
          <p:cNvPicPr/>
          <p:nvPr/>
        </p:nvPicPr>
        <p:blipFill>
          <a:blip r:embed="rId2"/>
          <a:stretch/>
        </p:blipFill>
        <p:spPr>
          <a:xfrm>
            <a:off x="5378400" y="1312200"/>
            <a:ext cx="5994000" cy="479016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pic>
        <p:nvPicPr>
          <p:cNvPr id="178" name="Grafik 307" descr=""/>
          <p:cNvPicPr/>
          <p:nvPr/>
        </p:nvPicPr>
        <p:blipFill>
          <a:blip r:embed="rId1"/>
          <a:stretch/>
        </p:blipFill>
        <p:spPr>
          <a:xfrm>
            <a:off x="4476960" y="1719360"/>
            <a:ext cx="3223800" cy="3404880"/>
          </a:xfrm>
          <a:prstGeom prst="rect">
            <a:avLst/>
          </a:prstGeom>
          <a:ln w="0">
            <a:noFill/>
          </a:ln>
        </p:spPr>
      </p:pic>
      <p:sp>
        <p:nvSpPr>
          <p:cNvPr id="179" name="CustomShape 2"/>
          <p:cNvSpPr/>
          <p:nvPr/>
        </p:nvSpPr>
        <p:spPr>
          <a:xfrm>
            <a:off x="3200400" y="3200400"/>
            <a:ext cx="112860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t>
            </a:r>
            <a:endParaRPr b="0" lang="en-GB" sz="1800" spc="-1" strike="noStrike">
              <a:solidFill>
                <a:srgbClr val="000000"/>
              </a:solidFill>
              <a:latin typeface="Arial"/>
            </a:endParaRPr>
          </a:p>
        </p:txBody>
      </p:sp>
      <p:sp>
        <p:nvSpPr>
          <p:cNvPr id="180" name="CustomShape 3"/>
          <p:cNvSpPr/>
          <p:nvPr/>
        </p:nvSpPr>
        <p:spPr>
          <a:xfrm>
            <a:off x="3200760" y="4640400"/>
            <a:ext cx="1128600" cy="3412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a:t>
            </a:r>
            <a:endParaRPr b="0" lang="en-GB" sz="1800" spc="-1" strike="noStrike">
              <a:solidFill>
                <a:srgbClr val="000000"/>
              </a:solidFill>
              <a:latin typeface="Arial"/>
            </a:endParaRPr>
          </a:p>
        </p:txBody>
      </p:sp>
      <p:sp>
        <p:nvSpPr>
          <p:cNvPr id="181" name="CustomShape 4"/>
          <p:cNvSpPr/>
          <p:nvPr/>
        </p:nvSpPr>
        <p:spPr>
          <a:xfrm>
            <a:off x="274320" y="6219360"/>
            <a:ext cx="77644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82" name="CustomShape 16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four main stages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Goal and scope definition</a:t>
            </a:r>
            <a:endParaRPr b="0" lang="en-GB" sz="3000" spc="-1" strike="noStrike">
              <a:solidFill>
                <a:srgbClr val="000000"/>
              </a:solidFill>
              <a:latin typeface="Arial"/>
            </a:endParaRPr>
          </a:p>
        </p:txBody>
      </p:sp>
      <p:sp>
        <p:nvSpPr>
          <p:cNvPr id="184"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186" name="CustomShape 2"/>
          <p:cNvSpPr/>
          <p:nvPr/>
        </p:nvSpPr>
        <p:spPr>
          <a:xfrm>
            <a:off x="335520" y="1268280"/>
            <a:ext cx="106300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GB" sz="1800" spc="-1" strike="noStrike">
              <a:solidFill>
                <a:srgbClr val="000000"/>
              </a:solidFill>
              <a:latin typeface="Arial"/>
            </a:endParaRPr>
          </a:p>
        </p:txBody>
      </p:sp>
      <p:sp>
        <p:nvSpPr>
          <p:cNvPr id="187" name="CustomShape 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GB" sz="2200" spc="-1" strike="noStrike">
              <a:solidFill>
                <a:srgbClr val="000000"/>
              </a:solidFill>
              <a:latin typeface="Arial"/>
            </a:endParaRPr>
          </a:p>
        </p:txBody>
      </p:sp>
      <p:sp>
        <p:nvSpPr>
          <p:cNvPr id="188" name="CustomShape 5"/>
          <p:cNvSpPr/>
          <p:nvPr/>
        </p:nvSpPr>
        <p:spPr>
          <a:xfrm>
            <a:off x="274320" y="6399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89" name="CustomShape 6"/>
          <p:cNvSpPr/>
          <p:nvPr/>
        </p:nvSpPr>
        <p:spPr>
          <a:xfrm>
            <a:off x="274320" y="614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37"/>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191" name="CustomShape 39"/>
          <p:cNvSpPr/>
          <p:nvPr/>
        </p:nvSpPr>
        <p:spPr>
          <a:xfrm>
            <a:off x="457200" y="1268280"/>
            <a:ext cx="1054620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GB" sz="1800" spc="-1" strike="noStrike">
              <a:solidFill>
                <a:srgbClr val="000000"/>
              </a:solidFill>
              <a:latin typeface="Arial"/>
            </a:endParaRPr>
          </a:p>
        </p:txBody>
      </p:sp>
      <p:sp>
        <p:nvSpPr>
          <p:cNvPr id="192" name="CustomShape 4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GB" sz="2200" spc="-1" strike="noStrike">
              <a:solidFill>
                <a:srgbClr val="000000"/>
              </a:solidFill>
              <a:latin typeface="Arial"/>
            </a:endParaRPr>
          </a:p>
        </p:txBody>
      </p:sp>
      <p:sp>
        <p:nvSpPr>
          <p:cNvPr id="193" name="CustomShape 41"/>
          <p:cNvSpPr/>
          <p:nvPr/>
        </p:nvSpPr>
        <p:spPr>
          <a:xfrm>
            <a:off x="274320" y="6399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94" name="CustomShape 42"/>
          <p:cNvSpPr/>
          <p:nvPr/>
        </p:nvSpPr>
        <p:spPr>
          <a:xfrm>
            <a:off x="274320" y="614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196" name="CustomShape 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197"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198" name="CustomShape 6"/>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CustomShape 3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00" name="CustomShape 4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201" name="CustomShape 4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202" name="CustomShape 47"/>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03" name="CustomShape 46"/>
          <p:cNvSpPr/>
          <p:nvPr/>
        </p:nvSpPr>
        <p:spPr>
          <a:xfrm>
            <a:off x="6419520" y="2286000"/>
            <a:ext cx="3632400" cy="13651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204" name="Gerader Verbinder 333"/>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45"/>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06" name="CustomShape 48"/>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207" name="CustomShape 4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208" name="CustomShape 50"/>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09" name="Gerader Verbinder 338"/>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10" name="CustomShape 52"/>
          <p:cNvSpPr/>
          <p:nvPr/>
        </p:nvSpPr>
        <p:spPr>
          <a:xfrm>
            <a:off x="6400800" y="4012560"/>
            <a:ext cx="3651120" cy="19245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GB" sz="1800" spc="-1" strike="noStrike">
              <a:solidFill>
                <a:srgbClr val="000000"/>
              </a:solidFill>
              <a:latin typeface="Arial"/>
            </a:endParaRPr>
          </a:p>
          <a:p>
            <a:pPr algn="ctr" defTabSz="914400">
              <a:lnSpc>
                <a:spcPct val="100000"/>
              </a:lnSpc>
            </a:pPr>
            <a:r>
              <a:rPr b="0" lang="en-US" sz="1800" spc="-1" strike="noStrike">
                <a:solidFill>
                  <a:srgbClr val="000000"/>
                </a:solidFill>
                <a:latin typeface="DejaVu Sans"/>
                <a:ea typeface="DejaVu Sans"/>
              </a:rPr>
              <a:t>the functional unit</a:t>
            </a:r>
            <a:endParaRPr b="0" lang="en-GB" sz="1800" spc="-1" strike="noStrike">
              <a:solidFill>
                <a:srgbClr val="000000"/>
              </a:solidFill>
              <a:latin typeface="Arial"/>
            </a:endParaRPr>
          </a:p>
        </p:txBody>
      </p:sp>
      <p:sp>
        <p:nvSpPr>
          <p:cNvPr id="211" name="Gerader Verbinder 340"/>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12" name="CustomShape 59"/>
          <p:cNvSpPr/>
          <p:nvPr/>
        </p:nvSpPr>
        <p:spPr>
          <a:xfrm>
            <a:off x="6419880" y="228636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6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14" name="CustomShape 6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215" name="CustomShape 68"/>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216" name="CustomShape 69"/>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17" name="Gerader Verbinder 346"/>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18" name="CustomShape 70"/>
          <p:cNvSpPr/>
          <p:nvPr/>
        </p:nvSpPr>
        <p:spPr>
          <a:xfrm>
            <a:off x="6400800" y="4012560"/>
            <a:ext cx="3651120" cy="19245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GB" sz="1800" spc="-1" strike="noStrike">
              <a:solidFill>
                <a:srgbClr val="000000"/>
              </a:solidFill>
              <a:latin typeface="Arial"/>
            </a:endParaRPr>
          </a:p>
        </p:txBody>
      </p:sp>
      <p:sp>
        <p:nvSpPr>
          <p:cNvPr id="219" name="Gerader Verbinder 348"/>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220" name="CustomShape 71"/>
          <p:cNvSpPr/>
          <p:nvPr/>
        </p:nvSpPr>
        <p:spPr>
          <a:xfrm>
            <a:off x="6419880" y="228636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CustomShape 178"/>
          <p:cNvSpPr/>
          <p:nvPr/>
        </p:nvSpPr>
        <p:spPr>
          <a:xfrm>
            <a:off x="335520" y="764640"/>
            <a:ext cx="10725480" cy="476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141" name="CustomShape 179"/>
          <p:cNvSpPr/>
          <p:nvPr/>
        </p:nvSpPr>
        <p:spPr>
          <a:xfrm>
            <a:off x="335520" y="1268280"/>
            <a:ext cx="10725480" cy="50130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22" name="CustomShape 2"/>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GB" sz="1800" spc="-1" strike="noStrike">
              <a:solidFill>
                <a:srgbClr val="000000"/>
              </a:solidFill>
              <a:latin typeface="Arial"/>
            </a:endParaRPr>
          </a:p>
        </p:txBody>
      </p:sp>
      <p:sp>
        <p:nvSpPr>
          <p:cNvPr id="223"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224" name="CustomShape 4"/>
          <p:cNvSpPr/>
          <p:nvPr/>
        </p:nvSpPr>
        <p:spPr>
          <a:xfrm>
            <a:off x="6095520" y="1268280"/>
            <a:ext cx="4907880" cy="501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GB" sz="1800" spc="-1" strike="noStrike">
              <a:solidFill>
                <a:srgbClr val="000000"/>
              </a:solidFill>
              <a:latin typeface="Arial"/>
            </a:endParaRPr>
          </a:p>
        </p:txBody>
      </p:sp>
      <p:graphicFrame>
        <p:nvGraphicFramePr>
          <p:cNvPr id="225"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defTabSz="914400">
                        <a:lnSpc>
                          <a:spcPct val="100000"/>
                        </a:lnSpc>
                      </a:pPr>
                      <a:r>
                        <a:rPr b="1" lang="en-US" sz="900" spc="-1" strike="noStrike">
                          <a:solidFill>
                            <a:srgbClr val="000000"/>
                          </a:solidFill>
                          <a:latin typeface="DejaVu Sans"/>
                          <a:ea typeface="DejaVu Sans"/>
                        </a:rPr>
                        <a:t>Body Type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Passenger Car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Van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Rigid Lorry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Artic Lorry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Urban bus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Coach</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defTabSz="914400">
                        <a:lnSpc>
                          <a:spcPct val="100000"/>
                        </a:lnSpc>
                      </a:pPr>
                      <a:r>
                        <a:rPr b="1" lang="en-US" sz="800" spc="-1" strike="noStrike">
                          <a:solidFill>
                            <a:srgbClr val="000000"/>
                          </a:solidFill>
                          <a:latin typeface="DejaVu Sans"/>
                          <a:ea typeface="DejaVu Sans"/>
                        </a:rPr>
                        <a:t>Default reference flow</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GB"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226"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27" name="CustomShape 7"/>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
        <p:nvSpPr>
          <p:cNvPr id="229" name="CustomShape 1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230" name="CustomShape 11"/>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p:txBody>
      </p:sp>
      <p:pic>
        <p:nvPicPr>
          <p:cNvPr id="231" name="Grafik 360" descr=""/>
          <p:cNvPicPr/>
          <p:nvPr/>
        </p:nvPicPr>
        <p:blipFill>
          <a:blip r:embed="rId1"/>
          <a:srcRect l="1222" t="7792" r="6970" b="43639"/>
          <a:stretch/>
        </p:blipFill>
        <p:spPr>
          <a:xfrm>
            <a:off x="7543800" y="1143360"/>
            <a:ext cx="2966760" cy="2280960"/>
          </a:xfrm>
          <a:prstGeom prst="rect">
            <a:avLst/>
          </a:prstGeom>
          <a:ln w="0">
            <a:noFill/>
          </a:ln>
        </p:spPr>
      </p:pic>
      <p:sp>
        <p:nvSpPr>
          <p:cNvPr id="232" name="CustomShape 12"/>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33" name="Grafik 362" descr=""/>
          <p:cNvPicPr/>
          <p:nvPr/>
        </p:nvPicPr>
        <p:blipFill>
          <a:blip r:embed="rId3"/>
          <a:stretch/>
        </p:blipFill>
        <p:spPr>
          <a:xfrm>
            <a:off x="7940520" y="3657960"/>
            <a:ext cx="2341800" cy="2829600"/>
          </a:xfrm>
          <a:prstGeom prst="rect">
            <a:avLst/>
          </a:prstGeom>
          <a:ln w="0">
            <a:noFill/>
          </a:ln>
        </p:spPr>
      </p:pic>
      <p:sp>
        <p:nvSpPr>
          <p:cNvPr id="234" name="CustomShape 166"/>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8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236" name="CustomShape 86"/>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p:txBody>
      </p:sp>
      <p:pic>
        <p:nvPicPr>
          <p:cNvPr id="237" name="Grafik 366" descr=""/>
          <p:cNvPicPr/>
          <p:nvPr/>
        </p:nvPicPr>
        <p:blipFill>
          <a:blip r:embed="rId1"/>
          <a:srcRect l="1222" t="7792" r="6970" b="43639"/>
          <a:stretch/>
        </p:blipFill>
        <p:spPr>
          <a:xfrm>
            <a:off x="7543800" y="1143360"/>
            <a:ext cx="2966760" cy="2280960"/>
          </a:xfrm>
          <a:prstGeom prst="rect">
            <a:avLst/>
          </a:prstGeom>
          <a:ln w="0">
            <a:noFill/>
          </a:ln>
        </p:spPr>
      </p:pic>
      <p:sp>
        <p:nvSpPr>
          <p:cNvPr id="238" name="CustomShape 87"/>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39" name="Grafik 368" descr=""/>
          <p:cNvPicPr/>
          <p:nvPr/>
        </p:nvPicPr>
        <p:blipFill>
          <a:blip r:embed="rId3"/>
          <a:stretch/>
        </p:blipFill>
        <p:spPr>
          <a:xfrm>
            <a:off x="7940520" y="3657960"/>
            <a:ext cx="2341800" cy="2829600"/>
          </a:xfrm>
          <a:prstGeom prst="rect">
            <a:avLst/>
          </a:prstGeom>
          <a:ln w="0">
            <a:noFill/>
          </a:ln>
        </p:spPr>
      </p:pic>
      <p:sp>
        <p:nvSpPr>
          <p:cNvPr id="240" name="CustomShape 167"/>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41" name="CustomShape 8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8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243" name="CustomShape 90"/>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GB" sz="1800" spc="-1" strike="noStrike">
              <a:solidFill>
                <a:srgbClr val="000000"/>
              </a:solidFill>
              <a:latin typeface="Arial"/>
            </a:endParaRPr>
          </a:p>
        </p:txBody>
      </p:sp>
      <p:pic>
        <p:nvPicPr>
          <p:cNvPr id="244" name="Grafik 373" descr=""/>
          <p:cNvPicPr/>
          <p:nvPr/>
        </p:nvPicPr>
        <p:blipFill>
          <a:blip r:embed="rId1"/>
          <a:srcRect l="1222" t="7792" r="6970" b="43639"/>
          <a:stretch/>
        </p:blipFill>
        <p:spPr>
          <a:xfrm>
            <a:off x="7543800" y="1143360"/>
            <a:ext cx="2966760" cy="2280960"/>
          </a:xfrm>
          <a:prstGeom prst="rect">
            <a:avLst/>
          </a:prstGeom>
          <a:ln w="0">
            <a:noFill/>
          </a:ln>
        </p:spPr>
      </p:pic>
      <p:sp>
        <p:nvSpPr>
          <p:cNvPr id="245" name="CustomShape 91"/>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46" name="Grafik 375" descr=""/>
          <p:cNvPicPr/>
          <p:nvPr/>
        </p:nvPicPr>
        <p:blipFill>
          <a:blip r:embed="rId3"/>
          <a:stretch/>
        </p:blipFill>
        <p:spPr>
          <a:xfrm>
            <a:off x="7940520" y="3657960"/>
            <a:ext cx="2341800" cy="2829600"/>
          </a:xfrm>
          <a:prstGeom prst="rect">
            <a:avLst/>
          </a:prstGeom>
          <a:ln w="0">
            <a:noFill/>
          </a:ln>
        </p:spPr>
      </p:pic>
      <p:sp>
        <p:nvSpPr>
          <p:cNvPr id="247" name="CustomShape 168"/>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48" name="CustomShape 8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9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GB" sz="2200" spc="-1" strike="noStrike">
              <a:solidFill>
                <a:srgbClr val="000000"/>
              </a:solidFill>
              <a:latin typeface="Arial"/>
            </a:endParaRPr>
          </a:p>
        </p:txBody>
      </p:sp>
      <p:sp>
        <p:nvSpPr>
          <p:cNvPr id="250" name="CustomShape 94"/>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some fruiting cycles:</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Substrate is discarded/composted.</a:t>
            </a:r>
            <a:endParaRPr b="0" lang="en-GB" sz="1800" spc="-1" strike="noStrike">
              <a:solidFill>
                <a:srgbClr val="000000"/>
              </a:solidFill>
              <a:latin typeface="Arial"/>
            </a:endParaRPr>
          </a:p>
        </p:txBody>
      </p:sp>
      <p:pic>
        <p:nvPicPr>
          <p:cNvPr id="251" name="Grafik 380" descr=""/>
          <p:cNvPicPr/>
          <p:nvPr/>
        </p:nvPicPr>
        <p:blipFill>
          <a:blip r:embed="rId1"/>
          <a:srcRect l="1222" t="7792" r="6970" b="43639"/>
          <a:stretch/>
        </p:blipFill>
        <p:spPr>
          <a:xfrm>
            <a:off x="7543800" y="1143360"/>
            <a:ext cx="2966760" cy="2280960"/>
          </a:xfrm>
          <a:prstGeom prst="rect">
            <a:avLst/>
          </a:prstGeom>
          <a:ln w="0">
            <a:noFill/>
          </a:ln>
        </p:spPr>
      </p:pic>
      <p:sp>
        <p:nvSpPr>
          <p:cNvPr id="252" name="CustomShape 95"/>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53" name="Grafik 382" descr=""/>
          <p:cNvPicPr/>
          <p:nvPr/>
        </p:nvPicPr>
        <p:blipFill>
          <a:blip r:embed="rId3"/>
          <a:stretch/>
        </p:blipFill>
        <p:spPr>
          <a:xfrm>
            <a:off x="7940520" y="3657960"/>
            <a:ext cx="2341800" cy="2829600"/>
          </a:xfrm>
          <a:prstGeom prst="rect">
            <a:avLst/>
          </a:prstGeom>
          <a:ln w="0">
            <a:noFill/>
          </a:ln>
        </p:spPr>
      </p:pic>
      <p:sp>
        <p:nvSpPr>
          <p:cNvPr id="254" name="CustomShape 169"/>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55" name="CustomShape 9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9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257" name="CustomShape 98"/>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GB" sz="1800" spc="-1" strike="noStrike">
              <a:solidFill>
                <a:srgbClr val="000000"/>
              </a:solidFill>
              <a:latin typeface="Arial"/>
            </a:endParaRPr>
          </a:p>
        </p:txBody>
      </p:sp>
      <p:pic>
        <p:nvPicPr>
          <p:cNvPr id="258" name="Grafik 387" descr=""/>
          <p:cNvPicPr/>
          <p:nvPr/>
        </p:nvPicPr>
        <p:blipFill>
          <a:blip r:embed="rId1"/>
          <a:srcRect l="1222" t="7792" r="6970" b="43639"/>
          <a:stretch/>
        </p:blipFill>
        <p:spPr>
          <a:xfrm>
            <a:off x="7543800" y="1143360"/>
            <a:ext cx="2966760" cy="2280960"/>
          </a:xfrm>
          <a:prstGeom prst="rect">
            <a:avLst/>
          </a:prstGeom>
          <a:ln w="0">
            <a:noFill/>
          </a:ln>
        </p:spPr>
      </p:pic>
      <p:sp>
        <p:nvSpPr>
          <p:cNvPr id="259" name="CustomShape 99"/>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60" name="Grafik 389" descr=""/>
          <p:cNvPicPr/>
          <p:nvPr/>
        </p:nvPicPr>
        <p:blipFill>
          <a:blip r:embed="rId3"/>
          <a:stretch/>
        </p:blipFill>
        <p:spPr>
          <a:xfrm>
            <a:off x="7940520" y="3657960"/>
            <a:ext cx="2341800" cy="2829600"/>
          </a:xfrm>
          <a:prstGeom prst="rect">
            <a:avLst/>
          </a:prstGeom>
          <a:ln w="0">
            <a:noFill/>
          </a:ln>
        </p:spPr>
      </p:pic>
      <p:sp>
        <p:nvSpPr>
          <p:cNvPr id="261" name="CustomShape 170"/>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62" name="CustomShape 9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0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264" name="CustomShape 102"/>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permanent; basically made by cutting through the bags → Cannot be reused</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Single-use only.</a:t>
            </a:r>
            <a:endParaRPr b="0" lang="en-GB" sz="1800" spc="-1" strike="noStrike">
              <a:solidFill>
                <a:srgbClr val="000000"/>
              </a:solidFill>
              <a:latin typeface="Arial"/>
            </a:endParaRPr>
          </a:p>
        </p:txBody>
      </p:sp>
      <p:pic>
        <p:nvPicPr>
          <p:cNvPr id="265" name="Grafik 394" descr=""/>
          <p:cNvPicPr/>
          <p:nvPr/>
        </p:nvPicPr>
        <p:blipFill>
          <a:blip r:embed="rId1"/>
          <a:srcRect l="1222" t="7792" r="6970" b="43639"/>
          <a:stretch/>
        </p:blipFill>
        <p:spPr>
          <a:xfrm>
            <a:off x="7543800" y="1143360"/>
            <a:ext cx="2966760" cy="2280960"/>
          </a:xfrm>
          <a:prstGeom prst="rect">
            <a:avLst/>
          </a:prstGeom>
          <a:ln w="0">
            <a:noFill/>
          </a:ln>
        </p:spPr>
      </p:pic>
      <p:sp>
        <p:nvSpPr>
          <p:cNvPr id="266" name="CustomShape 10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67" name="Grafik 396" descr=""/>
          <p:cNvPicPr/>
          <p:nvPr/>
        </p:nvPicPr>
        <p:blipFill>
          <a:blip r:embed="rId3"/>
          <a:stretch/>
        </p:blipFill>
        <p:spPr>
          <a:xfrm>
            <a:off x="7940520" y="3657960"/>
            <a:ext cx="2341800" cy="2829600"/>
          </a:xfrm>
          <a:prstGeom prst="rect">
            <a:avLst/>
          </a:prstGeom>
          <a:ln w="0">
            <a:noFill/>
          </a:ln>
        </p:spPr>
      </p:pic>
      <p:sp>
        <p:nvSpPr>
          <p:cNvPr id="268" name="CustomShape 171"/>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69" name="CustomShape 10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09"/>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271" name="CustomShape 110"/>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GB" sz="1800" spc="-1" strike="noStrike">
              <a:solidFill>
                <a:srgbClr val="000000"/>
              </a:solidFill>
              <a:latin typeface="Arial"/>
            </a:endParaRPr>
          </a:p>
        </p:txBody>
      </p:sp>
      <p:pic>
        <p:nvPicPr>
          <p:cNvPr id="272" name="Grafik 401" descr=""/>
          <p:cNvPicPr/>
          <p:nvPr/>
        </p:nvPicPr>
        <p:blipFill>
          <a:blip r:embed="rId1"/>
          <a:srcRect l="1222" t="7792" r="6970" b="43639"/>
          <a:stretch/>
        </p:blipFill>
        <p:spPr>
          <a:xfrm>
            <a:off x="7543800" y="1143360"/>
            <a:ext cx="2966760" cy="2280960"/>
          </a:xfrm>
          <a:prstGeom prst="rect">
            <a:avLst/>
          </a:prstGeom>
          <a:ln w="0">
            <a:noFill/>
          </a:ln>
        </p:spPr>
      </p:pic>
      <p:sp>
        <p:nvSpPr>
          <p:cNvPr id="273" name="CustomShape 111"/>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74" name="Grafik 403" descr=""/>
          <p:cNvPicPr/>
          <p:nvPr/>
        </p:nvPicPr>
        <p:blipFill>
          <a:blip r:embed="rId3"/>
          <a:stretch/>
        </p:blipFill>
        <p:spPr>
          <a:xfrm>
            <a:off x="7940520" y="3657960"/>
            <a:ext cx="2341800" cy="2829600"/>
          </a:xfrm>
          <a:prstGeom prst="rect">
            <a:avLst/>
          </a:prstGeom>
          <a:ln w="0">
            <a:noFill/>
          </a:ln>
        </p:spPr>
      </p:pic>
      <p:sp>
        <p:nvSpPr>
          <p:cNvPr id="275" name="CustomShape 172"/>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76" name="CustomShape 10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0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GB" sz="2200" spc="-1" strike="noStrike">
              <a:solidFill>
                <a:srgbClr val="000000"/>
              </a:solidFill>
              <a:latin typeface="Arial"/>
            </a:endParaRPr>
          </a:p>
        </p:txBody>
      </p:sp>
      <p:sp>
        <p:nvSpPr>
          <p:cNvPr id="278" name="CustomShape 106"/>
          <p:cNvSpPr/>
          <p:nvPr/>
        </p:nvSpPr>
        <p:spPr>
          <a:xfrm>
            <a:off x="457200" y="1600200"/>
            <a:ext cx="6853320" cy="4335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But:</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Higher resource consumption required for production.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More complicated manufacturing process.</a:t>
            </a:r>
            <a:endParaRPr b="0" lang="en-GB" sz="1800" spc="-1" strike="noStrike">
              <a:solidFill>
                <a:srgbClr val="000000"/>
              </a:solidFill>
              <a:latin typeface="Arial"/>
            </a:endParaRPr>
          </a:p>
        </p:txBody>
      </p:sp>
      <p:pic>
        <p:nvPicPr>
          <p:cNvPr id="279" name="Grafik 408" descr=""/>
          <p:cNvPicPr/>
          <p:nvPr/>
        </p:nvPicPr>
        <p:blipFill>
          <a:blip r:embed="rId1"/>
          <a:srcRect l="1222" t="7792" r="6970" b="43639"/>
          <a:stretch/>
        </p:blipFill>
        <p:spPr>
          <a:xfrm>
            <a:off x="7543800" y="1143360"/>
            <a:ext cx="2966760" cy="2280960"/>
          </a:xfrm>
          <a:prstGeom prst="rect">
            <a:avLst/>
          </a:prstGeom>
          <a:ln w="0">
            <a:noFill/>
          </a:ln>
        </p:spPr>
      </p:pic>
      <p:sp>
        <p:nvSpPr>
          <p:cNvPr id="280" name="CustomShape 107"/>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81" name="Grafik 410" descr=""/>
          <p:cNvPicPr/>
          <p:nvPr/>
        </p:nvPicPr>
        <p:blipFill>
          <a:blip r:embed="rId3"/>
          <a:stretch/>
        </p:blipFill>
        <p:spPr>
          <a:xfrm>
            <a:off x="7940520" y="3657960"/>
            <a:ext cx="2341800" cy="2829600"/>
          </a:xfrm>
          <a:prstGeom prst="rect">
            <a:avLst/>
          </a:prstGeom>
          <a:ln w="0">
            <a:noFill/>
          </a:ln>
        </p:spPr>
      </p:pic>
      <p:sp>
        <p:nvSpPr>
          <p:cNvPr id="282" name="CustomShape 173"/>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83" name="CustomShape 10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8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LCA on Substrate Containers?</a:t>
            </a:r>
            <a:endParaRPr b="0" lang="en-GB" sz="2200" spc="-1" strike="noStrike">
              <a:solidFill>
                <a:srgbClr val="000000"/>
              </a:solidFill>
              <a:latin typeface="Arial"/>
            </a:endParaRPr>
          </a:p>
        </p:txBody>
      </p:sp>
      <p:sp>
        <p:nvSpPr>
          <p:cNvPr id="285" name="CustomShape 82"/>
          <p:cNvSpPr/>
          <p:nvPr/>
        </p:nvSpPr>
        <p:spPr>
          <a:xfrm>
            <a:off x="457200" y="1600200"/>
            <a:ext cx="5249880" cy="433548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Goal</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Compare the environmental impact of the developed mushroom pods with non-reusable substrate bags by running lifecycle assessment calculations.</a:t>
            </a: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p:txBody>
      </p:sp>
      <p:pic>
        <p:nvPicPr>
          <p:cNvPr id="286" name="Grafik 415" descr=""/>
          <p:cNvPicPr/>
          <p:nvPr/>
        </p:nvPicPr>
        <p:blipFill>
          <a:blip r:embed="rId1"/>
          <a:srcRect l="1222" t="7792" r="6970" b="43639"/>
          <a:stretch/>
        </p:blipFill>
        <p:spPr>
          <a:xfrm>
            <a:off x="7543800" y="1143360"/>
            <a:ext cx="2966760" cy="2280960"/>
          </a:xfrm>
          <a:prstGeom prst="rect">
            <a:avLst/>
          </a:prstGeom>
          <a:ln w="0">
            <a:noFill/>
          </a:ln>
        </p:spPr>
      </p:pic>
      <p:sp>
        <p:nvSpPr>
          <p:cNvPr id="287" name="CustomShape 8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288" name="Grafik 417" descr=""/>
          <p:cNvPicPr/>
          <p:nvPr/>
        </p:nvPicPr>
        <p:blipFill>
          <a:blip r:embed="rId3"/>
          <a:stretch/>
        </p:blipFill>
        <p:spPr>
          <a:xfrm>
            <a:off x="7940520" y="3657960"/>
            <a:ext cx="2341800" cy="2829600"/>
          </a:xfrm>
          <a:prstGeom prst="rect">
            <a:avLst/>
          </a:prstGeom>
          <a:ln w="0">
            <a:noFill/>
          </a:ln>
        </p:spPr>
      </p:pic>
      <p:sp>
        <p:nvSpPr>
          <p:cNvPr id="289" name="CustomShape 174"/>
          <p:cNvSpPr/>
          <p:nvPr/>
        </p:nvSpPr>
        <p:spPr>
          <a:xfrm>
            <a:off x="274320" y="6276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GB" sz="900" spc="-1" strike="noStrike">
              <a:solidFill>
                <a:srgbClr val="000000"/>
              </a:solidFill>
              <a:latin typeface="Arial"/>
            </a:endParaRPr>
          </a:p>
        </p:txBody>
      </p:sp>
      <p:sp>
        <p:nvSpPr>
          <p:cNvPr id="290" name="CustomShape 80"/>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Introduction</a:t>
            </a:r>
            <a:endParaRPr b="0" lang="en-GB" sz="3000" spc="-1" strike="noStrike">
              <a:solidFill>
                <a:srgbClr val="000000"/>
              </a:solidFill>
              <a:latin typeface="Arial"/>
            </a:endParaRPr>
          </a:p>
        </p:txBody>
      </p:sp>
      <p:sp>
        <p:nvSpPr>
          <p:cNvPr id="143"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92" name="CustomShape 1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293" name="CustomShape 16"/>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294" name="CustomShape 17"/>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295" name="CustomShape 18"/>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296" name="Rechteck 425"/>
          <p:cNvSpPr/>
          <p:nvPr/>
        </p:nvSpPr>
        <p:spPr>
          <a:xfrm>
            <a:off x="1528200" y="172080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297" name="Rechteck 426"/>
          <p:cNvSpPr/>
          <p:nvPr/>
        </p:nvSpPr>
        <p:spPr>
          <a:xfrm>
            <a:off x="7086600" y="163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5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299" name="CustomShape 5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300" name="CustomShape 58"/>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301" name="CustomShape 65"/>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302" name="CustomShape 66"/>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303" name="Rechteck 432"/>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304" name="Rechteck 433"/>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2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06" name="CustomShape 2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307" name="CustomShape 53"/>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308" name="CustomShape 54"/>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309" name="CustomShape 55"/>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310" name="Rechteck 439"/>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311" name="Rechteck 440"/>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9"/>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13" name="CustomShape 1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GB" sz="2200" spc="-1" strike="noStrike">
              <a:solidFill>
                <a:srgbClr val="000000"/>
              </a:solidFill>
              <a:latin typeface="Arial"/>
            </a:endParaRPr>
          </a:p>
        </p:txBody>
      </p:sp>
      <p:sp>
        <p:nvSpPr>
          <p:cNvPr id="314" name="CustomShape 19"/>
          <p:cNvSpPr/>
          <p:nvPr/>
        </p:nvSpPr>
        <p:spPr>
          <a:xfrm>
            <a:off x="457200" y="3429000"/>
            <a:ext cx="10546200" cy="25066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GB"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315" name="CustomShape 20"/>
          <p:cNvSpPr/>
          <p:nvPr/>
        </p:nvSpPr>
        <p:spPr>
          <a:xfrm>
            <a:off x="5486400" y="1955160"/>
            <a:ext cx="5708520" cy="1467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GB" sz="1800" spc="-1" strike="noStrike">
              <a:solidFill>
                <a:srgbClr val="000000"/>
              </a:solidFill>
              <a:latin typeface="Arial"/>
            </a:endParaRPr>
          </a:p>
        </p:txBody>
      </p:sp>
      <p:sp>
        <p:nvSpPr>
          <p:cNvPr id="316" name="CustomShape 21"/>
          <p:cNvSpPr/>
          <p:nvPr/>
        </p:nvSpPr>
        <p:spPr>
          <a:xfrm>
            <a:off x="933120" y="205740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GB" sz="1800" spc="-1" strike="noStrike">
              <a:solidFill>
                <a:srgbClr val="000000"/>
              </a:solidFill>
              <a:latin typeface="Arial"/>
            </a:endParaRPr>
          </a:p>
        </p:txBody>
      </p:sp>
      <p:sp>
        <p:nvSpPr>
          <p:cNvPr id="317" name="Rechteck 446"/>
          <p:cNvSpPr/>
          <p:nvPr/>
        </p:nvSpPr>
        <p:spPr>
          <a:xfrm>
            <a:off x="1528560" y="172116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GB" sz="1800" spc="-1" strike="noStrike">
              <a:solidFill>
                <a:srgbClr val="000000"/>
              </a:solidFill>
              <a:latin typeface="Arial"/>
            </a:endParaRPr>
          </a:p>
        </p:txBody>
      </p:sp>
      <p:sp>
        <p:nvSpPr>
          <p:cNvPr id="318" name="Rechteck 447"/>
          <p:cNvSpPr/>
          <p:nvPr/>
        </p:nvSpPr>
        <p:spPr>
          <a:xfrm>
            <a:off x="7086960" y="1631520"/>
            <a:ext cx="2508120" cy="34920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20"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21" name="CustomShape 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22" name="CustomShape 5"/>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23" name="CustomShape 6"/>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24" name="CustomShape 67"/>
          <p:cNvSpPr/>
          <p:nvPr/>
        </p:nvSpPr>
        <p:spPr>
          <a:xfrm>
            <a:off x="6419880" y="2286720"/>
            <a:ext cx="3632400" cy="13647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GB" sz="1800" spc="-1" strike="noStrike">
              <a:solidFill>
                <a:srgbClr val="000000"/>
              </a:solidFill>
              <a:latin typeface="Arial"/>
            </a:endParaRPr>
          </a:p>
        </p:txBody>
      </p:sp>
      <p:sp>
        <p:nvSpPr>
          <p:cNvPr id="325" name="Gerader Verbinder 454"/>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5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27" name="CustomShape 6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System Boundary of 2020 EU Study</a:t>
            </a:r>
            <a:endParaRPr b="0" lang="en-GB" sz="2200" spc="-1" strike="noStrike">
              <a:solidFill>
                <a:srgbClr val="000000"/>
              </a:solidFill>
              <a:latin typeface="Arial"/>
            </a:endParaRPr>
          </a:p>
        </p:txBody>
      </p:sp>
      <p:pic>
        <p:nvPicPr>
          <p:cNvPr id="328" name="Grafik 457" descr=""/>
          <p:cNvPicPr/>
          <p:nvPr/>
        </p:nvPicPr>
        <p:blipFill>
          <a:blip r:embed="rId1"/>
          <a:stretch/>
        </p:blipFill>
        <p:spPr>
          <a:xfrm>
            <a:off x="1828800" y="1828800"/>
            <a:ext cx="7745400" cy="4072680"/>
          </a:xfrm>
          <a:prstGeom prst="rect">
            <a:avLst/>
          </a:prstGeom>
          <a:ln w="0">
            <a:noFill/>
          </a:ln>
        </p:spPr>
      </p:pic>
      <p:sp>
        <p:nvSpPr>
          <p:cNvPr id="329" name="CustomShape 63"/>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30" name="CustomShape 64"/>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24"/>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32" name="CustomShape 26"/>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33" name="CustomShape 27"/>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34" name="CustomShape 29"/>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35" name="CustomShape 25"/>
          <p:cNvSpPr/>
          <p:nvPr/>
        </p:nvSpPr>
        <p:spPr>
          <a:xfrm>
            <a:off x="57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37"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338"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GB" sz="1800" spc="-1" strike="noStrike">
              <a:solidFill>
                <a:srgbClr val="000000"/>
              </a:solidFill>
              <a:latin typeface="Arial"/>
            </a:endParaRPr>
          </a:p>
        </p:txBody>
      </p:sp>
      <p:sp>
        <p:nvSpPr>
          <p:cNvPr id="339"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4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342"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GB" sz="1800" spc="-1" strike="noStrike">
              <a:solidFill>
                <a:srgbClr val="000000"/>
              </a:solidFill>
              <a:latin typeface="Arial"/>
            </a:endParaRPr>
          </a:p>
        </p:txBody>
      </p:sp>
      <p:sp>
        <p:nvSpPr>
          <p:cNvPr id="343"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44" name="CustomShape 78"/>
          <p:cNvSpPr/>
          <p:nvPr/>
        </p:nvSpPr>
        <p:spPr>
          <a:xfrm>
            <a:off x="10228680" y="7538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46"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GB" sz="2200" spc="-1" strike="noStrike">
              <a:solidFill>
                <a:srgbClr val="000000"/>
              </a:solidFill>
              <a:latin typeface="Arial"/>
            </a:endParaRPr>
          </a:p>
        </p:txBody>
      </p:sp>
      <p:sp>
        <p:nvSpPr>
          <p:cNvPr id="347" name="CustomShape 3"/>
          <p:cNvSpPr/>
          <p:nvPr/>
        </p:nvSpPr>
        <p:spPr>
          <a:xfrm>
            <a:off x="335520" y="1600200"/>
            <a:ext cx="11081880" cy="46861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GB" sz="1800" spc="-1" strike="noStrike">
              <a:solidFill>
                <a:srgbClr val="000000"/>
              </a:solidFill>
              <a:latin typeface="Arial"/>
            </a:endParaRPr>
          </a:p>
        </p:txBody>
      </p:sp>
      <p:sp>
        <p:nvSpPr>
          <p:cNvPr id="348"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49" name="CustomShape 79"/>
          <p:cNvSpPr/>
          <p:nvPr/>
        </p:nvSpPr>
        <p:spPr>
          <a:xfrm>
            <a:off x="10228680" y="7538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60"/>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GB" sz="2400" spc="-1" strike="noStrike">
              <a:solidFill>
                <a:srgbClr val="000000"/>
              </a:solidFill>
              <a:latin typeface="Arial"/>
            </a:endParaRPr>
          </a:p>
        </p:txBody>
      </p:sp>
      <p:sp>
        <p:nvSpPr>
          <p:cNvPr id="145" name="CustomShape 161"/>
          <p:cNvSpPr/>
          <p:nvPr/>
        </p:nvSpPr>
        <p:spPr>
          <a:xfrm>
            <a:off x="335520" y="126864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146" name="Grafik 4_ 1" descr=""/>
          <p:cNvPicPr/>
          <p:nvPr/>
        </p:nvPicPr>
        <p:blipFill>
          <a:blip r:embed="rId1"/>
          <a:stretch/>
        </p:blipFill>
        <p:spPr>
          <a:xfrm>
            <a:off x="842760" y="1608120"/>
            <a:ext cx="4228200" cy="3620160"/>
          </a:xfrm>
          <a:prstGeom prst="rect">
            <a:avLst/>
          </a:prstGeom>
          <a:ln w="0">
            <a:noFill/>
          </a:ln>
        </p:spPr>
      </p:pic>
      <p:sp>
        <p:nvSpPr>
          <p:cNvPr id="147" name="CustomShape 162"/>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51" name="CustomShape 2"/>
          <p:cNvSpPr/>
          <p:nvPr/>
        </p:nvSpPr>
        <p:spPr>
          <a:xfrm>
            <a:off x="5735520" y="548280"/>
            <a:ext cx="4907880" cy="501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GB" sz="1800" spc="-1" strike="noStrike">
              <a:solidFill>
                <a:srgbClr val="000000"/>
              </a:solidFill>
              <a:latin typeface="Arial"/>
            </a:endParaRPr>
          </a:p>
        </p:txBody>
      </p:sp>
      <p:sp>
        <p:nvSpPr>
          <p:cNvPr id="352" name="CustomShape 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53" name="CustomShape 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graphicFrame>
        <p:nvGraphicFramePr>
          <p:cNvPr id="354"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55"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56" name="CustomShape 7"/>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7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GB" sz="2400" spc="-1" strike="noStrike">
              <a:solidFill>
                <a:srgbClr val="000000"/>
              </a:solidFill>
              <a:latin typeface="Arial"/>
            </a:endParaRPr>
          </a:p>
        </p:txBody>
      </p:sp>
      <p:sp>
        <p:nvSpPr>
          <p:cNvPr id="358" name="CustomShape 73"/>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GB" sz="2200" spc="-1" strike="noStrike">
              <a:solidFill>
                <a:srgbClr val="000000"/>
              </a:solidFill>
              <a:latin typeface="Arial"/>
            </a:endParaRPr>
          </a:p>
        </p:txBody>
      </p:sp>
      <p:sp>
        <p:nvSpPr>
          <p:cNvPr id="359" name="CustomShape 74"/>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GB"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60" name="CustomShape 7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61" name="CustomShape 76"/>
          <p:cNvSpPr/>
          <p:nvPr/>
        </p:nvSpPr>
        <p:spPr>
          <a:xfrm>
            <a:off x="57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GB"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GB"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GB"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GB"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GB"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Inventory Analysis (LCI)</a:t>
            </a:r>
            <a:endParaRPr b="0" lang="en-GB" sz="3000" spc="-1" strike="noStrike">
              <a:solidFill>
                <a:srgbClr val="000000"/>
              </a:solidFill>
              <a:latin typeface="Arial"/>
            </a:endParaRPr>
          </a:p>
        </p:txBody>
      </p:sp>
      <p:sp>
        <p:nvSpPr>
          <p:cNvPr id="363"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65"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366" name="CustomShape 4"/>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67" name="CustomShape 117"/>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CustomShape 11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69" name="CustomShape 12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370" name="CustomShape 126"/>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71" name="CustomShape 127"/>
          <p:cNvSpPr/>
          <p:nvPr/>
        </p:nvSpPr>
        <p:spPr>
          <a:xfrm>
            <a:off x="685800" y="320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GB" sz="1800" spc="-1" strike="noStrike">
              <a:solidFill>
                <a:srgbClr val="000000"/>
              </a:solidFill>
              <a:latin typeface="Arial"/>
            </a:endParaRPr>
          </a:p>
        </p:txBody>
      </p:sp>
      <p:sp>
        <p:nvSpPr>
          <p:cNvPr id="372" name="CustomShape 128"/>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19"/>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74" name="CustomShape 12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GB" sz="2200" spc="-1" strike="noStrike">
              <a:solidFill>
                <a:srgbClr val="000000"/>
              </a:solidFill>
              <a:latin typeface="Arial"/>
            </a:endParaRPr>
          </a:p>
        </p:txBody>
      </p:sp>
      <p:sp>
        <p:nvSpPr>
          <p:cNvPr id="375" name="CustomShape 121"/>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76" name="CustomShape 122"/>
          <p:cNvSpPr/>
          <p:nvPr/>
        </p:nvSpPr>
        <p:spPr>
          <a:xfrm>
            <a:off x="685800" y="320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GB" sz="1800" spc="-1" strike="noStrike">
              <a:solidFill>
                <a:srgbClr val="000000"/>
              </a:solidFill>
              <a:latin typeface="Arial"/>
            </a:endParaRPr>
          </a:p>
        </p:txBody>
      </p:sp>
      <p:sp>
        <p:nvSpPr>
          <p:cNvPr id="377" name="CustomShape 123"/>
          <p:cNvSpPr/>
          <p:nvPr/>
        </p:nvSpPr>
        <p:spPr>
          <a:xfrm>
            <a:off x="685800" y="2057400"/>
            <a:ext cx="1005408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GB" sz="1800" spc="-1" strike="noStrike">
              <a:solidFill>
                <a:srgbClr val="000000"/>
              </a:solidFill>
              <a:latin typeface="Arial"/>
            </a:endParaRPr>
          </a:p>
        </p:txBody>
      </p:sp>
      <p:sp>
        <p:nvSpPr>
          <p:cNvPr id="378" name="CustomShape 124"/>
          <p:cNvSpPr/>
          <p:nvPr/>
        </p:nvSpPr>
        <p:spPr>
          <a:xfrm>
            <a:off x="685800" y="4460400"/>
            <a:ext cx="10054080" cy="9108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Unit Process</a:t>
            </a:r>
            <a:r>
              <a:rPr b="0" lang="en-US" sz="1800" spc="-1" strike="noStrike">
                <a:solidFill>
                  <a:srgbClr val="000000"/>
                </a:solidFill>
                <a:latin typeface="DejaVu Sans"/>
                <a:ea typeface="DejaVu Sans"/>
              </a:rPr>
              <a:t> is the smallest element considered in the life-cycle inventory analyis for which input and output data are quantified.</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pic>
        <p:nvPicPr>
          <p:cNvPr id="380" name="Grafik 509" descr=""/>
          <p:cNvPicPr/>
          <p:nvPr/>
        </p:nvPicPr>
        <p:blipFill>
          <a:blip r:embed="rId1"/>
          <a:stretch/>
        </p:blipFill>
        <p:spPr>
          <a:xfrm>
            <a:off x="1855440" y="1371600"/>
            <a:ext cx="7765560" cy="4339080"/>
          </a:xfrm>
          <a:prstGeom prst="rect">
            <a:avLst/>
          </a:prstGeom>
          <a:ln w="0">
            <a:noFill/>
          </a:ln>
        </p:spPr>
      </p:pic>
      <p:sp>
        <p:nvSpPr>
          <p:cNvPr id="381" name="CustomShape 114"/>
          <p:cNvSpPr/>
          <p:nvPr/>
        </p:nvSpPr>
        <p:spPr>
          <a:xfrm>
            <a:off x="274320" y="632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12"/>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pic>
        <p:nvPicPr>
          <p:cNvPr id="383" name="Grafik 512" descr=""/>
          <p:cNvPicPr/>
          <p:nvPr/>
        </p:nvPicPr>
        <p:blipFill>
          <a:blip r:embed="rId1"/>
          <a:stretch/>
        </p:blipFill>
        <p:spPr>
          <a:xfrm>
            <a:off x="1634400" y="1371600"/>
            <a:ext cx="7962480" cy="4745520"/>
          </a:xfrm>
          <a:prstGeom prst="rect">
            <a:avLst/>
          </a:prstGeom>
          <a:ln w="0">
            <a:noFill/>
          </a:ln>
        </p:spPr>
      </p:pic>
      <p:sp>
        <p:nvSpPr>
          <p:cNvPr id="384" name="CustomShape 113"/>
          <p:cNvSpPr/>
          <p:nvPr/>
        </p:nvSpPr>
        <p:spPr>
          <a:xfrm>
            <a:off x="274320" y="6327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86"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Preparing for data collection</a:t>
            </a:r>
            <a:endParaRPr b="0" lang="en-GB" sz="2200" spc="-1" strike="noStrike">
              <a:solidFill>
                <a:srgbClr val="000000"/>
              </a:solidFill>
              <a:latin typeface="Arial"/>
            </a:endParaRPr>
          </a:p>
        </p:txBody>
      </p:sp>
      <p:graphicFrame>
        <p:nvGraphicFramePr>
          <p:cNvPr id="387"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Completed by: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Date of completion: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Unit process identification: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Reporting location: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Time period: Year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Starting month:</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defTabSz="914400">
                        <a:lnSpc>
                          <a:spcPct val="100000"/>
                        </a:lnSpc>
                      </a:pPr>
                      <a:r>
                        <a:rPr b="0" lang="en-US" sz="900" spc="-1" strike="noStrike">
                          <a:solidFill>
                            <a:srgbClr val="000000"/>
                          </a:solidFill>
                          <a:latin typeface="DejaVu Sans"/>
                          <a:ea typeface="DejaVu Sans"/>
                        </a:rPr>
                        <a:t>Ending month:</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defTabSz="914400">
                        <a:lnSpc>
                          <a:spcPct val="100000"/>
                        </a:lnSpc>
                      </a:pPr>
                      <a:r>
                        <a:rPr b="0" i="1" lang="en-US" sz="900" spc="-1" strike="noStrike">
                          <a:solidFill>
                            <a:srgbClr val="000000"/>
                          </a:solidFill>
                          <a:latin typeface="DejaVu Sans"/>
                          <a:ea typeface="DejaVu Sans"/>
                        </a:rPr>
                        <a:t>Description of unit process: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GB"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inputs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consumption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Inputs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outputs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Destination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388" name="Grafik 517" descr=""/>
          <p:cNvPicPr/>
          <p:nvPr/>
        </p:nvPicPr>
        <p:blipFill>
          <a:blip r:embed="rId1"/>
          <a:stretch/>
        </p:blipFill>
        <p:spPr>
          <a:xfrm>
            <a:off x="5302080" y="685800"/>
            <a:ext cx="6174720" cy="5690160"/>
          </a:xfrm>
          <a:prstGeom prst="rect">
            <a:avLst/>
          </a:prstGeom>
          <a:ln w="0">
            <a:noFill/>
          </a:ln>
        </p:spPr>
      </p:pic>
      <p:sp>
        <p:nvSpPr>
          <p:cNvPr id="389" name="CustomShape 4"/>
          <p:cNvSpPr/>
          <p:nvPr/>
        </p:nvSpPr>
        <p:spPr>
          <a:xfrm>
            <a:off x="274320" y="6435360"/>
            <a:ext cx="11373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9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Data collection and validation</a:t>
            </a:r>
            <a:endParaRPr b="0" lang="en-GB" sz="2200" spc="-1" strike="noStrike">
              <a:solidFill>
                <a:srgbClr val="000000"/>
              </a:solidFill>
              <a:latin typeface="Arial"/>
            </a:endParaRPr>
          </a:p>
        </p:txBody>
      </p:sp>
      <p:sp>
        <p:nvSpPr>
          <p:cNvPr id="392"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GB" sz="1800" spc="-1" strike="noStrike">
              <a:solidFill>
                <a:srgbClr val="000000"/>
              </a:solidFill>
              <a:latin typeface="Arial"/>
            </a:endParaRPr>
          </a:p>
        </p:txBody>
      </p:sp>
      <p:sp>
        <p:nvSpPr>
          <p:cNvPr id="393" name="CustomShape 4"/>
          <p:cNvSpPr/>
          <p:nvPr/>
        </p:nvSpPr>
        <p:spPr>
          <a:xfrm>
            <a:off x="274320" y="6435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4" name="Grafik 523" descr=""/>
          <p:cNvPicPr/>
          <p:nvPr/>
        </p:nvPicPr>
        <p:blipFill>
          <a:blip r:embed="rId2"/>
          <a:stretch/>
        </p:blipFill>
        <p:spPr>
          <a:xfrm>
            <a:off x="5302080" y="685800"/>
            <a:ext cx="6174720" cy="56901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GB" sz="2400" spc="-1" strike="noStrike">
              <a:solidFill>
                <a:srgbClr val="000000"/>
              </a:solidFill>
              <a:latin typeface="Arial"/>
            </a:endParaRPr>
          </a:p>
        </p:txBody>
      </p:sp>
      <p:sp>
        <p:nvSpPr>
          <p:cNvPr id="149" name="CustomShape 2"/>
          <p:cNvSpPr/>
          <p:nvPr/>
        </p:nvSpPr>
        <p:spPr>
          <a:xfrm>
            <a:off x="6095880" y="1268640"/>
            <a:ext cx="4971240" cy="501948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GB" sz="2400" spc="-1" strike="noStrike">
              <a:solidFill>
                <a:srgbClr val="000000"/>
              </a:solidFill>
              <a:latin typeface="Arial"/>
            </a:endParaRPr>
          </a:p>
          <a:p>
            <a:pPr algn="ctr" defTabSz="914400">
              <a:lnSpc>
                <a:spcPct val="100000"/>
              </a:lnSpc>
              <a:spcBef>
                <a:spcPts val="479"/>
              </a:spcBef>
              <a:tabLst>
                <a:tab algn="l" pos="0"/>
              </a:tabLst>
            </a:pPr>
            <a:endParaRPr b="0" lang="en-GB" sz="2400" spc="-1" strike="noStrike">
              <a:solidFill>
                <a:srgbClr val="000000"/>
              </a:solidFill>
              <a:latin typeface="Arial"/>
            </a:endParaRPr>
          </a:p>
          <a:p>
            <a:pPr algn="ctr" defTabSz="914400">
              <a:lnSpc>
                <a:spcPct val="100000"/>
              </a:lnSpc>
              <a:spcBef>
                <a:spcPts val="479"/>
              </a:spcBef>
              <a:tabLst>
                <a:tab algn="l" pos="0"/>
              </a:tabLst>
            </a:pPr>
            <a:r>
              <a:rPr b="0" lang="en-US" sz="2400" spc="-1" strike="noStrike">
                <a:solidFill>
                  <a:srgbClr val="000000"/>
                </a:solidFill>
                <a:latin typeface="DejaVu Sans"/>
                <a:ea typeface="DejaVu Sans"/>
              </a:rPr>
              <a:t>Or</a:t>
            </a:r>
            <a:endParaRPr b="0" lang="en-GB" sz="2400" spc="-1" strike="noStrike">
              <a:solidFill>
                <a:srgbClr val="000000"/>
              </a:solidFill>
              <a:latin typeface="Arial"/>
            </a:endParaRPr>
          </a:p>
          <a:p>
            <a:pPr algn="ctr" defTabSz="914400">
              <a:lnSpc>
                <a:spcPct val="100000"/>
              </a:lnSpc>
              <a:spcBef>
                <a:spcPts val="479"/>
              </a:spcBef>
              <a:tabLst>
                <a:tab algn="l" pos="0"/>
              </a:tabLst>
            </a:pPr>
            <a:endParaRPr b="0" lang="en-GB" sz="2400" spc="-1" strike="noStrike">
              <a:solidFill>
                <a:srgbClr val="000000"/>
              </a:solidFill>
              <a:latin typeface="Arial"/>
            </a:endParaRPr>
          </a:p>
          <a:p>
            <a:pPr algn="ctr" defTabSz="914400">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GB" sz="2400" spc="-1" strike="noStrike">
              <a:solidFill>
                <a:srgbClr val="000000"/>
              </a:solidFill>
              <a:latin typeface="Arial"/>
            </a:endParaRPr>
          </a:p>
        </p:txBody>
      </p:sp>
      <p:pic>
        <p:nvPicPr>
          <p:cNvPr id="150" name="Grafik 4_0" descr=""/>
          <p:cNvPicPr/>
          <p:nvPr/>
        </p:nvPicPr>
        <p:blipFill>
          <a:blip r:embed="rId1"/>
          <a:stretch/>
        </p:blipFill>
        <p:spPr>
          <a:xfrm>
            <a:off x="842760" y="1608120"/>
            <a:ext cx="4228200" cy="3620160"/>
          </a:xfrm>
          <a:prstGeom prst="rect">
            <a:avLst/>
          </a:prstGeom>
          <a:ln w="0">
            <a:noFill/>
          </a:ln>
        </p:spPr>
      </p:pic>
      <p:sp>
        <p:nvSpPr>
          <p:cNvPr id="151" name="CustomShape 3"/>
          <p:cNvSpPr/>
          <p:nvPr/>
        </p:nvSpPr>
        <p:spPr>
          <a:xfrm>
            <a:off x="274320" y="6492240"/>
            <a:ext cx="1051488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396" name="CustomShape 2"/>
          <p:cNvSpPr/>
          <p:nvPr/>
        </p:nvSpPr>
        <p:spPr>
          <a:xfrm>
            <a:off x="432720" y="132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a:t>
            </a:r>
            <a:endParaRPr b="0" lang="en-GB" sz="2200" spc="-1" strike="noStrike">
              <a:solidFill>
                <a:srgbClr val="000000"/>
              </a:solidFill>
              <a:latin typeface="Arial"/>
            </a:endParaRPr>
          </a:p>
          <a:p>
            <a:pPr defTabSz="914400">
              <a:lnSpc>
                <a:spcPct val="100000"/>
              </a:lnSpc>
            </a:pPr>
            <a:r>
              <a:rPr b="1" lang="en-US" sz="2200" spc="-1" strike="noStrike">
                <a:solidFill>
                  <a:srgbClr val="666666"/>
                </a:solidFill>
                <a:latin typeface="DejaVu Sans"/>
                <a:ea typeface="DejaVu Sans"/>
              </a:rPr>
              <a:t> </a:t>
            </a:r>
            <a:r>
              <a:rPr b="1" lang="en-US" sz="2200" spc="-1" strike="noStrike">
                <a:solidFill>
                  <a:srgbClr val="666666"/>
                </a:solidFill>
                <a:latin typeface="DejaVu Sans"/>
                <a:ea typeface="DejaVu Sans"/>
              </a:rPr>
              <a:t>and functional unit</a:t>
            </a:r>
            <a:endParaRPr b="0" lang="en-GB" sz="2200" spc="-1" strike="noStrike">
              <a:solidFill>
                <a:srgbClr val="000000"/>
              </a:solidFill>
              <a:latin typeface="Arial"/>
            </a:endParaRPr>
          </a:p>
        </p:txBody>
      </p:sp>
      <p:sp>
        <p:nvSpPr>
          <p:cNvPr id="397" name="CustomShape 3"/>
          <p:cNvSpPr/>
          <p:nvPr/>
        </p:nvSpPr>
        <p:spPr>
          <a:xfrm>
            <a:off x="335520" y="1268280"/>
            <a:ext cx="514656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Recall: a measure of the product(s) or product parts required to deliver the performance defined by the functional unit.</a:t>
            </a:r>
            <a:endParaRPr b="0" lang="en-GB" sz="1800" spc="-1" strike="noStrike">
              <a:solidFill>
                <a:srgbClr val="000000"/>
              </a:solidFill>
              <a:latin typeface="Arial"/>
            </a:endParaRPr>
          </a:p>
        </p:txBody>
      </p:sp>
      <p:sp>
        <p:nvSpPr>
          <p:cNvPr id="398" name="CustomShape 4"/>
          <p:cNvSpPr/>
          <p:nvPr/>
        </p:nvSpPr>
        <p:spPr>
          <a:xfrm>
            <a:off x="274320" y="6435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99" name="Grafik 528" descr=""/>
          <p:cNvPicPr/>
          <p:nvPr/>
        </p:nvPicPr>
        <p:blipFill>
          <a:blip r:embed="rId2"/>
          <a:stretch/>
        </p:blipFill>
        <p:spPr>
          <a:xfrm>
            <a:off x="5302080" y="685800"/>
            <a:ext cx="6174720" cy="569016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40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0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402"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GB" sz="1800" spc="-1" strike="noStrike">
              <a:solidFill>
                <a:srgbClr val="000000"/>
              </a:solidFill>
              <a:latin typeface="Arial"/>
            </a:endParaRPr>
          </a:p>
        </p:txBody>
      </p:sp>
      <p:pic>
        <p:nvPicPr>
          <p:cNvPr id="403" name="Grafik 532" descr=""/>
          <p:cNvPicPr/>
          <p:nvPr/>
        </p:nvPicPr>
        <p:blipFill>
          <a:blip r:embed="rId1"/>
          <a:stretch/>
        </p:blipFill>
        <p:spPr>
          <a:xfrm>
            <a:off x="6320160" y="1623960"/>
            <a:ext cx="5156640" cy="4752000"/>
          </a:xfrm>
          <a:prstGeom prst="rect">
            <a:avLst/>
          </a:prstGeom>
          <a:ln w="0">
            <a:noFill/>
          </a:ln>
        </p:spPr>
      </p:pic>
      <p:sp>
        <p:nvSpPr>
          <p:cNvPr id="404"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33"/>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06" name="CustomShape 3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407" name="CustomShape 35"/>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p:txBody>
      </p:sp>
      <p:sp>
        <p:nvSpPr>
          <p:cNvPr id="408" name="CustomShape 36"/>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3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10" name="CustomShape 13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411" name="CustomShape 133"/>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GB" sz="1800" spc="-1" strike="noStrike">
              <a:solidFill>
                <a:srgbClr val="000000"/>
              </a:solidFill>
              <a:latin typeface="Arial"/>
            </a:endParaRPr>
          </a:p>
        </p:txBody>
      </p:sp>
      <p:sp>
        <p:nvSpPr>
          <p:cNvPr id="412" name="CustomShape 13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28"/>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14" name="CustomShape 30"/>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GB" sz="2200" spc="-1" strike="noStrike">
              <a:solidFill>
                <a:srgbClr val="000000"/>
              </a:solidFill>
              <a:latin typeface="Arial"/>
            </a:endParaRPr>
          </a:p>
        </p:txBody>
      </p:sp>
      <p:sp>
        <p:nvSpPr>
          <p:cNvPr id="415" name="CustomShape 31"/>
          <p:cNvSpPr/>
          <p:nvPr/>
        </p:nvSpPr>
        <p:spPr>
          <a:xfrm>
            <a:off x="335520" y="2286000"/>
            <a:ext cx="10857960" cy="400032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GB"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defTabSz="914400">
              <a:lnSpc>
                <a:spcPct val="100000"/>
              </a:lnSpc>
            </a:pPr>
            <a:endParaRPr b="0" lang="en-GB"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This allows us to scale and compare the two container types on similar terms, e.g:</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bags, can contain (1000 ✕ 3 / 30) = 100 Liters of substrate.</a:t>
            </a:r>
            <a:endParaRPr b="0" lang="en-GB"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buckets, can contain (1000 ✕ 3 / 90) = 33.333 Liters of substrate.</a:t>
            </a:r>
            <a:endParaRPr b="0" lang="en-GB" sz="1800" spc="-1" strike="noStrike">
              <a:solidFill>
                <a:srgbClr val="000000"/>
              </a:solidFill>
              <a:latin typeface="Arial"/>
            </a:endParaRPr>
          </a:p>
        </p:txBody>
      </p:sp>
      <p:sp>
        <p:nvSpPr>
          <p:cNvPr id="416" name="CustomShape 32"/>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GB" sz="2400" spc="-1" strike="noStrike">
              <a:solidFill>
                <a:srgbClr val="000000"/>
              </a:solidFill>
              <a:latin typeface="Arial"/>
            </a:endParaRPr>
          </a:p>
        </p:txBody>
      </p:sp>
      <p:sp>
        <p:nvSpPr>
          <p:cNvPr id="418"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Refining the system boundary</a:t>
            </a:r>
            <a:endParaRPr b="0" lang="en-GB" sz="2200" spc="-1" strike="noStrike">
              <a:solidFill>
                <a:srgbClr val="000000"/>
              </a:solidFill>
              <a:latin typeface="Arial"/>
            </a:endParaRPr>
          </a:p>
        </p:txBody>
      </p:sp>
      <p:sp>
        <p:nvSpPr>
          <p:cNvPr id="419" name="CustomShape 3"/>
          <p:cNvSpPr/>
          <p:nvPr/>
        </p:nvSpPr>
        <p:spPr>
          <a:xfrm>
            <a:off x="335520" y="1268280"/>
            <a:ext cx="490788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GB" sz="1800" spc="-1" strike="noStrike">
              <a:solidFill>
                <a:srgbClr val="000000"/>
              </a:solidFill>
              <a:latin typeface="Arial"/>
            </a:endParaRPr>
          </a:p>
        </p:txBody>
      </p:sp>
      <p:pic>
        <p:nvPicPr>
          <p:cNvPr id="420" name="Grafik 549" descr=""/>
          <p:cNvPicPr/>
          <p:nvPr/>
        </p:nvPicPr>
        <p:blipFill>
          <a:blip r:embed="rId1"/>
          <a:stretch/>
        </p:blipFill>
        <p:spPr>
          <a:xfrm>
            <a:off x="6320160" y="1623960"/>
            <a:ext cx="5156640" cy="4752000"/>
          </a:xfrm>
          <a:prstGeom prst="rect">
            <a:avLst/>
          </a:prstGeom>
          <a:ln w="0">
            <a:noFill/>
          </a:ln>
        </p:spPr>
      </p:pic>
      <p:sp>
        <p:nvSpPr>
          <p:cNvPr id="421"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23"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424"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25"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26" name="CustomShape 116"/>
          <p:cNvSpPr/>
          <p:nvPr/>
        </p:nvSpPr>
        <p:spPr>
          <a:xfrm>
            <a:off x="457200" y="3429000"/>
            <a:ext cx="10054080" cy="11386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427"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28"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GB" sz="2200" spc="-1" strike="noStrike">
              <a:solidFill>
                <a:srgbClr val="000000"/>
              </a:solidFill>
              <a:latin typeface="Arial"/>
            </a:endParaRPr>
          </a:p>
        </p:txBody>
      </p:sp>
      <p:graphicFrame>
        <p:nvGraphicFramePr>
          <p:cNvPr id="429"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defTabSz="914400">
                        <a:lnSpc>
                          <a:spcPct val="100000"/>
                        </a:lnSpc>
                      </a:pPr>
                      <a:r>
                        <a:rPr b="1" lang="en-US" sz="900" spc="-1" strike="noStrike">
                          <a:solidFill>
                            <a:srgbClr val="000000"/>
                          </a:solidFill>
                          <a:latin typeface="DejaVu Sans"/>
                          <a:ea typeface="DejaVu Sans"/>
                        </a:rPr>
                        <a:t>Term</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Example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LCI results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Amount of a greenhouse gas per functional unit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Characterization model</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Baseline model of 100 years of the Intergovernmental Panel on Climate Change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(W/m²)</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Charecterization factor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Global warming potential (GWP</a:t>
                      </a:r>
                      <a:r>
                        <a:rPr b="0" lang="en-US" sz="900" spc="-1" strike="noStrike" baseline="-8000">
                          <a:solidFill>
                            <a:srgbClr val="000000"/>
                          </a:solidFill>
                          <a:latin typeface="DejaVu Sans"/>
                          <a:ea typeface="DejaVu Sans"/>
                        </a:rPr>
                        <a:t>100</a:t>
                      </a:r>
                      <a:r>
                        <a:rPr b="0" lang="en-US" sz="900" spc="-1" strike="noStrike">
                          <a:solidFill>
                            <a:srgbClr val="000000"/>
                          </a:solidFill>
                          <a:latin typeface="DejaVu Sans"/>
                          <a:ea typeface="DejaVu Sans"/>
                        </a:rPr>
                        <a:t>) for each greenhouse gas (kg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kg of gas)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 result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Kilograms of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per functional unit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endpoints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Coral reefs, forests, crops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defTabSz="914400">
                        <a:lnSpc>
                          <a:spcPct val="100000"/>
                        </a:lnSpc>
                      </a:pPr>
                      <a:r>
                        <a:rPr b="0" lang="en-US" sz="900" spc="-1" strike="noStrike">
                          <a:solidFill>
                            <a:srgbClr val="000000"/>
                          </a:solidFill>
                          <a:latin typeface="DejaVu Sans"/>
                          <a:ea typeface="DejaVu Sans"/>
                        </a:rPr>
                        <a:t>Environmental relevance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is a proxy for potential effects on the climate, depending on the integrated atmospheric heat adsorption caused by emissions and the distribution over time of the heat adsorption.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30" name="CustomShape 4"/>
          <p:cNvSpPr/>
          <p:nvPr/>
        </p:nvSpPr>
        <p:spPr>
          <a:xfrm>
            <a:off x="274320" y="6471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31" name="CustomShape 5"/>
          <p:cNvSpPr/>
          <p:nvPr/>
        </p:nvSpPr>
        <p:spPr>
          <a:xfrm>
            <a:off x="274320" y="6291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32" name="Grafik 561" descr=""/>
          <p:cNvPicPr/>
          <p:nvPr/>
        </p:nvPicPr>
        <p:blipFill>
          <a:blip r:embed="rId3"/>
          <a:stretch/>
        </p:blipFill>
        <p:spPr>
          <a:xfrm>
            <a:off x="438840" y="1663200"/>
            <a:ext cx="5500440" cy="404748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3" name="CustomShape 77"/>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34" name="CustomShape 115"/>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GB" sz="2200" spc="-1" strike="noStrike">
              <a:solidFill>
                <a:srgbClr val="000000"/>
              </a:solidFill>
              <a:latin typeface="Arial"/>
            </a:endParaRPr>
          </a:p>
        </p:txBody>
      </p:sp>
      <p:sp>
        <p:nvSpPr>
          <p:cNvPr id="435" name="CustomShape 129"/>
          <p:cNvSpPr/>
          <p:nvPr/>
        </p:nvSpPr>
        <p:spPr>
          <a:xfrm>
            <a:off x="274320" y="6471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36" name="CustomShape 130"/>
          <p:cNvSpPr/>
          <p:nvPr/>
        </p:nvSpPr>
        <p:spPr>
          <a:xfrm>
            <a:off x="274320" y="6291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37" name="Grafik 566" descr=""/>
          <p:cNvPicPr/>
          <p:nvPr/>
        </p:nvPicPr>
        <p:blipFill>
          <a:blip r:embed="rId3"/>
          <a:stretch/>
        </p:blipFill>
        <p:spPr>
          <a:xfrm>
            <a:off x="2514600" y="1249560"/>
            <a:ext cx="6854400" cy="504396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8"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39"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GB" sz="2200" spc="-1" strike="noStrike">
              <a:solidFill>
                <a:srgbClr val="000000"/>
              </a:solidFill>
              <a:latin typeface="Arial"/>
            </a:endParaRPr>
          </a:p>
        </p:txBody>
      </p:sp>
      <p:graphicFrame>
        <p:nvGraphicFramePr>
          <p:cNvPr id="440" name="Table 3"/>
          <p:cNvGraphicFramePr/>
          <p:nvPr/>
        </p:nvGraphicFramePr>
        <p:xfrm>
          <a:off x="457200" y="2364120"/>
          <a:ext cx="8449560" cy="2006280"/>
        </p:xfrm>
        <a:graphic>
          <a:graphicData uri="http://schemas.openxmlformats.org/drawingml/2006/table">
            <a:tbl>
              <a:tblPr/>
              <a:tblGrid>
                <a:gridCol w="2385720"/>
                <a:gridCol w="2076120"/>
                <a:gridCol w="1694160"/>
                <a:gridCol w="2293920"/>
              </a:tblGrid>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441" name="CustomShape 6"/>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335880" y="73620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EV Break-Even Point?</a:t>
            </a:r>
            <a:endParaRPr b="0" lang="en-GB" sz="2400" spc="-1" strike="noStrike">
              <a:solidFill>
                <a:srgbClr val="000000"/>
              </a:solidFill>
              <a:latin typeface="Arial"/>
            </a:endParaRPr>
          </a:p>
        </p:txBody>
      </p:sp>
      <p:sp>
        <p:nvSpPr>
          <p:cNvPr id="153" name="CustomShape 2"/>
          <p:cNvSpPr/>
          <p:nvPr/>
        </p:nvSpPr>
        <p:spPr>
          <a:xfrm>
            <a:off x="335880" y="124020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154" name="CustomShape 3"/>
          <p:cNvSpPr/>
          <p:nvPr/>
        </p:nvSpPr>
        <p:spPr>
          <a:xfrm>
            <a:off x="488160" y="1392480"/>
            <a:ext cx="3124440" cy="50194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GB"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GB"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GB"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GB"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155" name="CustomShape 4"/>
          <p:cNvSpPr/>
          <p:nvPr/>
        </p:nvSpPr>
        <p:spPr>
          <a:xfrm>
            <a:off x="385200" y="1600200"/>
            <a:ext cx="8671680" cy="871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2" name="CustomShape 135"/>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43" name="CustomShape 141"/>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GB" sz="2200" spc="-1" strike="noStrike">
              <a:solidFill>
                <a:srgbClr val="000000"/>
              </a:solidFill>
              <a:latin typeface="Arial"/>
            </a:endParaRPr>
          </a:p>
        </p:txBody>
      </p:sp>
      <p:graphicFrame>
        <p:nvGraphicFramePr>
          <p:cNvPr id="444" name="Table 4"/>
          <p:cNvGraphicFramePr/>
          <p:nvPr/>
        </p:nvGraphicFramePr>
        <p:xfrm>
          <a:off x="457200" y="2364120"/>
          <a:ext cx="10743840" cy="2250720"/>
        </p:xfrm>
        <a:graphic>
          <a:graphicData uri="http://schemas.openxmlformats.org/drawingml/2006/table">
            <a:tbl>
              <a:tblPr/>
              <a:tblGrid>
                <a:gridCol w="2385720"/>
                <a:gridCol w="2076120"/>
                <a:gridCol w="1694160"/>
                <a:gridCol w="2293920"/>
                <a:gridCol w="2294280"/>
              </a:tblGrid>
              <a:tr h="85968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800" spc="-1" strike="noStrike">
                          <a:solidFill>
                            <a:srgbClr val="000000"/>
                          </a:solidFill>
                          <a:latin typeface="Arial"/>
                          <a:ea typeface="DejaVu Sans"/>
                        </a:rPr>
                        <a:t>MushR Pods Break-even point (reuse cycles)</a:t>
                      </a:r>
                      <a:endParaRPr b="0" lang="en-GB"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3.6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5.6</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2.4</a:t>
                      </a:r>
                      <a:endParaRPr b="0" lang="en-GB"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445" name="CustomShape 142"/>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6" name="CustomShape 13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47" name="CustomShape 13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GB" sz="2200" spc="-1" strike="noStrike">
              <a:solidFill>
                <a:srgbClr val="000000"/>
              </a:solidFill>
              <a:latin typeface="Arial"/>
            </a:endParaRPr>
          </a:p>
        </p:txBody>
      </p:sp>
      <p:graphicFrame>
        <p:nvGraphicFramePr>
          <p:cNvPr id="448" name="Table 1"/>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449" name="Table 2"/>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Pollutant</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Acidification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Eutrophication</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POCP</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Particulate matter formation (PMF)</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CO</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defTabSz="914400">
                        <a:lnSpc>
                          <a:spcPct val="100000"/>
                        </a:lnSpc>
                        <a:buClr>
                          <a:srgbClr val="000000"/>
                        </a:buClr>
                        <a:buSzPct val="45000"/>
                        <a:buFont typeface="Wingdings" charset="2"/>
                        <a:buChar char=""/>
                      </a:pPr>
                      <a:r>
                        <a:rPr b="0" lang="en-US" sz="900" spc="-1" strike="noStrike">
                          <a:solidFill>
                            <a:srgbClr val="000000"/>
                          </a:solidFill>
                          <a:latin typeface="DejaVu Serif"/>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0.0456</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NH</a:t>
                      </a:r>
                      <a:r>
                        <a:rPr b="0" lang="en-US" sz="900" spc="-1" strike="noStrike" baseline="-8000">
                          <a:solidFill>
                            <a:srgbClr val="000000"/>
                          </a:solidFill>
                          <a:latin typeface="DejaVu Sans"/>
                          <a:ea typeface="DejaVu Sans"/>
                        </a:rPr>
                        <a:t>3</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1.6</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0.35</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0.64</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NO</a:t>
                      </a:r>
                      <a:r>
                        <a:rPr b="0" lang="en-US" sz="900" spc="-1" strike="noStrike" baseline="-8000">
                          <a:solidFill>
                            <a:srgbClr val="000000"/>
                          </a:solidFill>
                          <a:latin typeface="DejaVu Sans"/>
                          <a:ea typeface="DejaVu Sans"/>
                        </a:rPr>
                        <a:t>x</a:t>
                      </a:r>
                      <a:endParaRPr b="0" lang="en-GB" sz="900" spc="-1" strike="noStrike">
                        <a:solidFill>
                          <a:srgbClr val="000000"/>
                        </a:solidFill>
                        <a:latin typeface="Arial"/>
                      </a:endParaRPr>
                    </a:p>
                    <a:p>
                      <a:pPr algn="ctr" defTabSz="914400">
                        <a:lnSpc>
                          <a:spcPct val="100000"/>
                        </a:lnSpc>
                      </a:pP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0.13</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0.88</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PM</a:t>
                      </a:r>
                      <a:r>
                        <a:rPr b="0" lang="en-US" sz="900" spc="-1" strike="noStrike" baseline="-8000">
                          <a:solidFill>
                            <a:srgbClr val="000000"/>
                          </a:solidFill>
                          <a:latin typeface="DejaVu Sans"/>
                          <a:ea typeface="DejaVu Sans"/>
                        </a:rPr>
                        <a:t>2.5</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SO</a:t>
                      </a:r>
                      <a:r>
                        <a:rPr b="0" lang="en-US" sz="900" spc="-1" strike="noStrike" baseline="-8000">
                          <a:solidFill>
                            <a:srgbClr val="000000"/>
                          </a:solidFill>
                          <a:latin typeface="DejaVu Sans"/>
                          <a:ea typeface="DejaVu Sans"/>
                        </a:rPr>
                        <a:t>x</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0.0811</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0.54</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NMVOC</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0.012</a:t>
                      </a:r>
                      <a:endParaRPr b="0" lang="en-GB"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450" name="CustomShape 138"/>
          <p:cNvSpPr/>
          <p:nvPr/>
        </p:nvSpPr>
        <p:spPr>
          <a:xfrm>
            <a:off x="7086600" y="5029200"/>
            <a:ext cx="1816560" cy="44496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defTabSz="914400">
              <a:lnSpc>
                <a:spcPct val="100000"/>
              </a:lnSpc>
            </a:pPr>
            <a:r>
              <a:rPr b="0" lang="en-US" sz="1050" spc="-1" strike="noStrike">
                <a:solidFill>
                  <a:srgbClr val="000000"/>
                </a:solidFill>
                <a:latin typeface="DejaVu Sans"/>
                <a:ea typeface="DejaVu Sans"/>
              </a:rPr>
              <a:t>Non-methane volatile organic compoind</a:t>
            </a:r>
            <a:endParaRPr b="0" lang="en-GB" sz="1050" spc="-1" strike="noStrike">
              <a:solidFill>
                <a:srgbClr val="000000"/>
              </a:solidFill>
              <a:latin typeface="Arial"/>
            </a:endParaRPr>
          </a:p>
        </p:txBody>
      </p:sp>
      <p:sp>
        <p:nvSpPr>
          <p:cNvPr id="451" name="CustomShape 139"/>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52" name="CustomShape 140"/>
          <p:cNvSpPr/>
          <p:nvPr/>
        </p:nvSpPr>
        <p:spPr>
          <a:xfrm>
            <a:off x="10228680" y="7520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GB" sz="2400" spc="-1" strike="noStrike">
              <a:solidFill>
                <a:srgbClr val="000000"/>
              </a:solidFill>
              <a:latin typeface="Arial"/>
            </a:endParaRPr>
          </a:p>
        </p:txBody>
      </p:sp>
      <p:sp>
        <p:nvSpPr>
          <p:cNvPr id="454" name="CustomShape 3"/>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graphicFrame>
        <p:nvGraphicFramePr>
          <p:cNvPr id="455" name="Diagramm 584"/>
          <p:cNvGraphicFramePr/>
          <p:nvPr/>
        </p:nvGraphicFramePr>
        <p:xfrm>
          <a:off x="452880" y="1403640"/>
          <a:ext cx="10738080" cy="4878720"/>
        </p:xfrm>
        <a:graphic>
          <a:graphicData uri="http://schemas.openxmlformats.org/drawingml/2006/chart">
            <c:chart xmlns:c="http://schemas.openxmlformats.org/drawingml/2006/chart" xmlns:r="http://schemas.openxmlformats.org/officeDocument/2006/relationships" r:id="rId2"/>
          </a:graphicData>
        </a:graphic>
      </p:graphicFrame>
      <p:sp>
        <p:nvSpPr>
          <p:cNvPr id="456" name="CustomShape 143"/>
          <p:cNvSpPr/>
          <p:nvPr/>
        </p:nvSpPr>
        <p:spPr>
          <a:xfrm>
            <a:off x="10228680" y="750240"/>
            <a:ext cx="510480" cy="49032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457" name="CustomShape 144"/>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59"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460" name="CustomShape 4"/>
          <p:cNvSpPr/>
          <p:nvPr/>
        </p:nvSpPr>
        <p:spPr>
          <a:xfrm>
            <a:off x="274320" y="625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61" name="CustomShape 5"/>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62" name="CustomShape 145"/>
          <p:cNvSpPr/>
          <p:nvPr/>
        </p:nvSpPr>
        <p:spPr>
          <a:xfrm>
            <a:off x="686160" y="2777760"/>
            <a:ext cx="10054080" cy="1139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Lifecycle Interpretatopm is the phase of life cycle assessment in which the findings of either the inventory analysis or the impact assessment, or both, are evaluated in relation to the defined goal and scope in order to reach conclusions and recommendations.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64"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Overview</a:t>
            </a:r>
            <a:endParaRPr b="0" lang="en-GB" sz="2200" spc="-1" strike="noStrike">
              <a:solidFill>
                <a:srgbClr val="000000"/>
              </a:solidFill>
              <a:latin typeface="Arial"/>
            </a:endParaRPr>
          </a:p>
        </p:txBody>
      </p:sp>
      <p:sp>
        <p:nvSpPr>
          <p:cNvPr id="465" name="CustomShape 4"/>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66" name="CustomShape 5"/>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67" name="Grafik 596" descr=""/>
          <p:cNvPicPr/>
          <p:nvPr/>
        </p:nvPicPr>
        <p:blipFill>
          <a:blip r:embed="rId3"/>
          <a:stretch/>
        </p:blipFill>
        <p:spPr>
          <a:xfrm>
            <a:off x="2514600" y="1431720"/>
            <a:ext cx="7539120" cy="4674960"/>
          </a:xfrm>
          <a:prstGeom prst="rect">
            <a:avLst/>
          </a:prstGeom>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CustomShape 14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69" name="CustomShape 14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GB" sz="2200" spc="-1" strike="noStrike">
              <a:solidFill>
                <a:srgbClr val="000000"/>
              </a:solidFill>
              <a:latin typeface="Arial"/>
            </a:endParaRPr>
          </a:p>
        </p:txBody>
      </p:sp>
      <p:sp>
        <p:nvSpPr>
          <p:cNvPr id="470" name="CustomShape 148"/>
          <p:cNvSpPr/>
          <p:nvPr/>
        </p:nvSpPr>
        <p:spPr>
          <a:xfrm>
            <a:off x="335520" y="1628280"/>
            <a:ext cx="4935240" cy="4658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GB" sz="1800" spc="-1" strike="noStrike">
              <a:solidFill>
                <a:srgbClr val="000000"/>
              </a:solidFill>
              <a:latin typeface="Arial"/>
            </a:endParaRPr>
          </a:p>
        </p:txBody>
      </p:sp>
      <p:sp>
        <p:nvSpPr>
          <p:cNvPr id="471" name="CustomShape 149"/>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72" name="CustomShape 150"/>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73" name="Grafik 602" descr=""/>
          <p:cNvPicPr/>
          <p:nvPr/>
        </p:nvPicPr>
        <p:blipFill>
          <a:blip r:embed="rId3"/>
          <a:stretch/>
        </p:blipFill>
        <p:spPr>
          <a:xfrm>
            <a:off x="548640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4" name="CustomShape 15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75" name="CustomShape 15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GB" sz="2200" spc="-1" strike="noStrike">
              <a:solidFill>
                <a:srgbClr val="000000"/>
              </a:solidFill>
              <a:latin typeface="Arial"/>
            </a:endParaRPr>
          </a:p>
        </p:txBody>
      </p:sp>
      <p:sp>
        <p:nvSpPr>
          <p:cNvPr id="476" name="CustomShape 153"/>
          <p:cNvSpPr/>
          <p:nvPr/>
        </p:nvSpPr>
        <p:spPr>
          <a:xfrm>
            <a:off x="335520" y="1600200"/>
            <a:ext cx="4935240" cy="46861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GB" sz="1800" spc="-1" strike="noStrike">
              <a:solidFill>
                <a:srgbClr val="000000"/>
              </a:solidFill>
              <a:latin typeface="Arial"/>
            </a:endParaRPr>
          </a:p>
        </p:txBody>
      </p:sp>
      <p:sp>
        <p:nvSpPr>
          <p:cNvPr id="477" name="CustomShape 154"/>
          <p:cNvSpPr/>
          <p:nvPr/>
        </p:nvSpPr>
        <p:spPr>
          <a:xfrm>
            <a:off x="274320" y="6435360"/>
            <a:ext cx="111434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478" name="CustomShape 155"/>
          <p:cNvSpPr/>
          <p:nvPr/>
        </p:nvSpPr>
        <p:spPr>
          <a:xfrm>
            <a:off x="274320" y="618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79" name="Grafik 608" descr=""/>
          <p:cNvPicPr/>
          <p:nvPr/>
        </p:nvPicPr>
        <p:blipFill>
          <a:blip r:embed="rId3"/>
          <a:stretch/>
        </p:blipFill>
        <p:spPr>
          <a:xfrm>
            <a:off x="548640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81"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GB" sz="2200" spc="-1" strike="noStrike">
              <a:solidFill>
                <a:srgbClr val="000000"/>
              </a:solidFill>
              <a:latin typeface="Arial"/>
            </a:endParaRPr>
          </a:p>
        </p:txBody>
      </p:sp>
      <p:sp>
        <p:nvSpPr>
          <p:cNvPr id="482" name="CustomShape 3"/>
          <p:cNvSpPr/>
          <p:nvPr/>
        </p:nvSpPr>
        <p:spPr>
          <a:xfrm>
            <a:off x="335520" y="1828800"/>
            <a:ext cx="4935240" cy="4457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GB" sz="1800" spc="-1" strike="noStrike">
              <a:solidFill>
                <a:srgbClr val="000000"/>
              </a:solidFill>
              <a:latin typeface="Arial"/>
            </a:endParaRPr>
          </a:p>
        </p:txBody>
      </p:sp>
      <p:sp>
        <p:nvSpPr>
          <p:cNvPr id="483"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84" name="Grafik 613" descr=""/>
          <p:cNvPicPr/>
          <p:nvPr/>
        </p:nvPicPr>
        <p:blipFill>
          <a:blip r:embed="rId2"/>
          <a:stretch/>
        </p:blipFill>
        <p:spPr>
          <a:xfrm>
            <a:off x="548676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CustomShape 156"/>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GB" sz="2400" spc="-1" strike="noStrike">
              <a:solidFill>
                <a:srgbClr val="000000"/>
              </a:solidFill>
              <a:latin typeface="Arial"/>
            </a:endParaRPr>
          </a:p>
        </p:txBody>
      </p:sp>
      <p:sp>
        <p:nvSpPr>
          <p:cNvPr id="486" name="CustomShape 157"/>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GB" sz="2200" spc="-1" strike="noStrike">
              <a:solidFill>
                <a:srgbClr val="000000"/>
              </a:solidFill>
              <a:latin typeface="Arial"/>
            </a:endParaRPr>
          </a:p>
        </p:txBody>
      </p:sp>
      <p:sp>
        <p:nvSpPr>
          <p:cNvPr id="487" name="CustomShape 158"/>
          <p:cNvSpPr/>
          <p:nvPr/>
        </p:nvSpPr>
        <p:spPr>
          <a:xfrm>
            <a:off x="335520" y="1828800"/>
            <a:ext cx="4935240" cy="44575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GB" sz="1800" spc="-1" strike="noStrike">
              <a:solidFill>
                <a:srgbClr val="000000"/>
              </a:solidFill>
              <a:latin typeface="Arial"/>
            </a:endParaRPr>
          </a:p>
        </p:txBody>
      </p:sp>
      <p:sp>
        <p:nvSpPr>
          <p:cNvPr id="488" name="CustomShape 159"/>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489" name="Grafik 618" descr=""/>
          <p:cNvPicPr/>
          <p:nvPr/>
        </p:nvPicPr>
        <p:blipFill>
          <a:blip r:embed="rId2"/>
          <a:stretch/>
        </p:blipFill>
        <p:spPr>
          <a:xfrm>
            <a:off x="5486760" y="2048040"/>
            <a:ext cx="6161760" cy="3820680"/>
          </a:xfrm>
          <a:prstGeom prst="rect">
            <a:avLst/>
          </a:prstGeom>
          <a:ln w="0">
            <a:noFill/>
          </a:ln>
        </p:spPr>
      </p:pic>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0"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Iterative Approach to LCA</a:t>
            </a:r>
            <a:endParaRPr b="0" lang="en-GB" sz="2400" spc="-1" strike="noStrike">
              <a:solidFill>
                <a:srgbClr val="000000"/>
              </a:solidFill>
              <a:latin typeface="Arial"/>
            </a:endParaRPr>
          </a:p>
        </p:txBody>
      </p:sp>
      <p:pic>
        <p:nvPicPr>
          <p:cNvPr id="491" name="Grafik 620" descr=""/>
          <p:cNvPicPr/>
          <p:nvPr/>
        </p:nvPicPr>
        <p:blipFill>
          <a:blip r:embed="rId1"/>
          <a:stretch/>
        </p:blipFill>
        <p:spPr>
          <a:xfrm>
            <a:off x="263520" y="1320840"/>
            <a:ext cx="8650800" cy="5022720"/>
          </a:xfrm>
          <a:prstGeom prst="rect">
            <a:avLst/>
          </a:prstGeom>
          <a:ln w="0">
            <a:noFill/>
          </a:ln>
        </p:spPr>
      </p:pic>
      <p:sp>
        <p:nvSpPr>
          <p:cNvPr id="492" name="CustomShape 2"/>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335520" y="764640"/>
            <a:ext cx="10731960" cy="482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Life Cycle Assessment – Polestar 2</a:t>
            </a:r>
            <a:endParaRPr b="0" lang="en-GB" sz="2400" spc="-1" strike="noStrike">
              <a:solidFill>
                <a:srgbClr val="000000"/>
              </a:solidFill>
              <a:latin typeface="Arial"/>
            </a:endParaRPr>
          </a:p>
        </p:txBody>
      </p:sp>
      <p:sp>
        <p:nvSpPr>
          <p:cNvPr id="157" name="CustomShape 2"/>
          <p:cNvSpPr/>
          <p:nvPr/>
        </p:nvSpPr>
        <p:spPr>
          <a:xfrm>
            <a:off x="335520" y="1268640"/>
            <a:ext cx="10731960" cy="5019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GB" sz="1800" spc="-1" strike="noStrike">
              <a:solidFill>
                <a:srgbClr val="000000"/>
              </a:solidFill>
              <a:latin typeface="Arial"/>
            </a:endParaRPr>
          </a:p>
          <a:p>
            <a:pPr defTabSz="914400">
              <a:lnSpc>
                <a:spcPct val="100000"/>
              </a:lnSpc>
              <a:spcBef>
                <a:spcPts val="360"/>
              </a:spcBef>
            </a:pPr>
            <a:endParaRPr b="0" lang="en-GB" sz="1800" spc="-1" strike="noStrike">
              <a:solidFill>
                <a:srgbClr val="000000"/>
              </a:solidFill>
              <a:latin typeface="Arial"/>
            </a:endParaRPr>
          </a:p>
        </p:txBody>
      </p:sp>
      <p:sp>
        <p:nvSpPr>
          <p:cNvPr id="158" name="CustomShape 3"/>
          <p:cNvSpPr/>
          <p:nvPr/>
        </p:nvSpPr>
        <p:spPr>
          <a:xfrm>
            <a:off x="263520" y="6411600"/>
            <a:ext cx="645948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Polestar (2020) – Life Cycle Assessment – Carbon Footprint of Polestar 2.</a:t>
            </a:r>
            <a:endParaRPr b="0" lang="en-GB" sz="900" spc="-1" strike="noStrike">
              <a:solidFill>
                <a:srgbClr val="000000"/>
              </a:solidFill>
              <a:latin typeface="Arial"/>
            </a:endParaRPr>
          </a:p>
        </p:txBody>
      </p:sp>
      <p:pic>
        <p:nvPicPr>
          <p:cNvPr id="159" name="Grafik 288" descr=""/>
          <p:cNvPicPr/>
          <p:nvPr/>
        </p:nvPicPr>
        <p:blipFill>
          <a:blip r:embed="rId1"/>
          <a:stretch/>
        </p:blipFill>
        <p:spPr>
          <a:xfrm>
            <a:off x="425160" y="1251720"/>
            <a:ext cx="11218320" cy="5157720"/>
          </a:xfrm>
          <a:prstGeom prst="rect">
            <a:avLst/>
          </a:prstGeom>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GB" sz="2400" spc="-1" strike="noStrike">
              <a:solidFill>
                <a:srgbClr val="000000"/>
              </a:solidFill>
              <a:latin typeface="Arial"/>
            </a:endParaRPr>
          </a:p>
        </p:txBody>
      </p:sp>
      <p:sp>
        <p:nvSpPr>
          <p:cNvPr id="494" name="CustomShape 2"/>
          <p:cNvSpPr/>
          <p:nvPr/>
        </p:nvSpPr>
        <p:spPr>
          <a:xfrm>
            <a:off x="335520" y="1268280"/>
            <a:ext cx="106243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GB" sz="1800" spc="-1" strike="noStrike">
              <a:solidFill>
                <a:srgbClr val="000000"/>
              </a:solidFill>
              <a:latin typeface="Arial"/>
            </a:endParaRPr>
          </a:p>
        </p:txBody>
      </p:sp>
      <p:sp>
        <p:nvSpPr>
          <p:cNvPr id="495" name="CustomShape 3"/>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6"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GB" sz="2400" spc="-1" strike="noStrike">
              <a:solidFill>
                <a:srgbClr val="000000"/>
              </a:solidFill>
              <a:latin typeface="Arial"/>
            </a:endParaRPr>
          </a:p>
        </p:txBody>
      </p:sp>
      <p:sp>
        <p:nvSpPr>
          <p:cNvPr id="497" name="CustomShape 2"/>
          <p:cNvSpPr/>
          <p:nvPr/>
        </p:nvSpPr>
        <p:spPr>
          <a:xfrm>
            <a:off x="335520" y="1268280"/>
            <a:ext cx="10624320" cy="501804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GB"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GB"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GB" sz="1800" spc="-1" strike="noStrike">
              <a:solidFill>
                <a:srgbClr val="000000"/>
              </a:solidFill>
              <a:latin typeface="Arial"/>
            </a:endParaRPr>
          </a:p>
        </p:txBody>
      </p:sp>
      <p:sp>
        <p:nvSpPr>
          <p:cNvPr id="498" name="CustomShape 3"/>
          <p:cNvSpPr/>
          <p:nvPr/>
        </p:nvSpPr>
        <p:spPr>
          <a:xfrm>
            <a:off x="274320" y="600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1"/>
          <p:cNvSpPr/>
          <p:nvPr/>
        </p:nvSpPr>
        <p:spPr>
          <a:xfrm>
            <a:off x="335520" y="4406760"/>
            <a:ext cx="10724400" cy="1333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500" name="CustomShape 2"/>
          <p:cNvSpPr/>
          <p:nvPr/>
        </p:nvSpPr>
        <p:spPr>
          <a:xfrm>
            <a:off x="335520" y="2906640"/>
            <a:ext cx="10724400" cy="147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1"/>
          <p:cNvSpPr/>
          <p:nvPr/>
        </p:nvSpPr>
        <p:spPr>
          <a:xfrm>
            <a:off x="335520" y="764640"/>
            <a:ext cx="10725840" cy="4766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502" name="CustomShape 2"/>
          <p:cNvSpPr/>
          <p:nvPr/>
        </p:nvSpPr>
        <p:spPr>
          <a:xfrm>
            <a:off x="335520" y="1268640"/>
            <a:ext cx="10725840" cy="501336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GB"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GB"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GB"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GB"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GB"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GB"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GB"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GB"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GB"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2020 EU Commission report, MushR project</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CustomShape 1"/>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504" name="CustomShape 2"/>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35520" y="4406760"/>
            <a:ext cx="10730520" cy="1339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Assessment (LCA)</a:t>
            </a:r>
            <a:endParaRPr b="0" lang="en-GB" sz="3000" spc="-1" strike="noStrike">
              <a:solidFill>
                <a:srgbClr val="000000"/>
              </a:solidFill>
              <a:latin typeface="Arial"/>
            </a:endParaRPr>
          </a:p>
        </p:txBody>
      </p:sp>
      <p:sp>
        <p:nvSpPr>
          <p:cNvPr id="161" name="CustomShape 2"/>
          <p:cNvSpPr/>
          <p:nvPr/>
        </p:nvSpPr>
        <p:spPr>
          <a:xfrm>
            <a:off x="335520" y="2906640"/>
            <a:ext cx="10730520" cy="14774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335520" y="764640"/>
            <a:ext cx="10730520" cy="481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GB" sz="2400" spc="-1" strike="noStrike">
              <a:solidFill>
                <a:srgbClr val="000000"/>
              </a:solidFill>
              <a:latin typeface="Arial"/>
            </a:endParaRPr>
          </a:p>
        </p:txBody>
      </p:sp>
      <p:sp>
        <p:nvSpPr>
          <p:cNvPr id="163" name="CustomShape 2"/>
          <p:cNvSpPr/>
          <p:nvPr/>
        </p:nvSpPr>
        <p:spPr>
          <a:xfrm>
            <a:off x="432720" y="1148040"/>
            <a:ext cx="10335960" cy="47664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
        <p:nvSpPr>
          <p:cNvPr id="164" name="CustomShape 3"/>
          <p:cNvSpPr/>
          <p:nvPr/>
        </p:nvSpPr>
        <p:spPr>
          <a:xfrm>
            <a:off x="865800" y="2859480"/>
            <a:ext cx="9910440" cy="146952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GB" sz="1800" spc="-1" strike="noStrike">
              <a:solidFill>
                <a:srgbClr val="000000"/>
              </a:solidFill>
              <a:latin typeface="Arial"/>
            </a:endParaRPr>
          </a:p>
        </p:txBody>
      </p:sp>
      <p:sp>
        <p:nvSpPr>
          <p:cNvPr id="165" name="CustomShape 4"/>
          <p:cNvSpPr/>
          <p:nvPr/>
        </p:nvSpPr>
        <p:spPr>
          <a:xfrm>
            <a:off x="274320" y="6363360"/>
            <a:ext cx="1091484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LibreOffice/7.6.4.1$Linux_X86_64 LibreOffice_project/60$Build-1</Application>
  <AppVersion>15.0000</AppVersion>
  <Words>6262</Words>
  <Paragraphs>827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2024-02-22T18:03:10Z</dcterms:modified>
  <cp:revision>4178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76</vt:i4>
  </property>
</Properties>
</file>